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8" r:id="rId2"/>
    <p:sldId id="264" r:id="rId3"/>
    <p:sldId id="296" r:id="rId4"/>
    <p:sldId id="257" r:id="rId5"/>
    <p:sldId id="297" r:id="rId6"/>
    <p:sldId id="447" r:id="rId7"/>
    <p:sldId id="267" r:id="rId8"/>
    <p:sldId id="449" r:id="rId9"/>
    <p:sldId id="450" r:id="rId1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A9985BB-B7C3-46CE-B302-038A5D013B3C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1126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79F0926-845A-4424-804B-B96AD7DE58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F8AD16F5-1879-4527-9544-15963259AC3C}" type="slidenum">
              <a:rPr lang="zh-CN" altLang="en-US"/>
              <a:pPr fontAlgn="base"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2AF83-DFB5-4FB2-8684-7227B236DC29}" type="slidenum">
              <a:rPr lang="en-US" altLang="zh-CN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CECD7E90-13D7-464A-AA9C-317B0B3101EE}" type="slidenum">
              <a:rPr lang="zh-CN" altLang="en-US"/>
              <a:pPr fontAlgn="base"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796D9CB0-80D5-4CCE-AB62-607D94F23CAD}" type="slidenum">
              <a:rPr lang="zh-CN" altLang="en-US"/>
              <a:pPr fontAlgn="base"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377D69FB-B542-4CA6-B5CC-4131835D0DB4}" type="slidenum">
              <a:rPr lang="zh-CN" altLang="en-US"/>
              <a:pPr fontAlgn="base"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767D33-5A08-41A9-BDEF-23242FFB9356}" type="slidenum">
              <a:rPr lang="zh-CN" altLang="en-US" sz="120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algn="r"/>
              <a:t>8</a:t>
            </a:fld>
            <a:endParaRPr lang="en-US" altLang="zh-CN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2C89FE4A-43E2-40CB-B613-8A9F22B40BB6}" type="slidenum">
              <a:rPr lang="zh-CN" altLang="en-US" sz="1200" noProof="1">
                <a:latin typeface="+mn-lt"/>
                <a:ea typeface="+mn-ea"/>
              </a:rPr>
              <a:pPr algn="r">
                <a:defRPr/>
              </a:pPr>
              <a:t>9</a:t>
            </a:fld>
            <a:endParaRPr lang="zh-CN" altLang="en-US" sz="1200" noProof="1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34975" y="666750"/>
            <a:ext cx="8280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475A-CE16-4952-8AD5-22B7F43146CE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907D-10A2-4D3E-81A2-23E52AB30E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D48A-E0E0-4CD7-8D9A-DD3C166310AA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9418-8DA4-42D8-93D4-9A8D7275B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3C43-6182-47CA-B38E-695E5D0D37C9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36EF-59C8-4E79-8F42-943F94DC75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5E25-16C4-42CC-A67D-47B85886AECE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9545-4249-4703-9A1C-9790C8B74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EA71-D62F-4367-808B-D1EBC25A4359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7192-4F0F-4BFF-BE94-2067B3129A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>
            <a:lvl1pPr>
              <a:defRPr smtClean="0"/>
            </a:lvl1pPr>
          </a:lstStyle>
          <a:p>
            <a:pPr>
              <a:defRPr/>
            </a:pPr>
            <a:fld id="{2A598D0B-EC91-4791-A7D8-02237ECF7F50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>
            <a:lvl1pPr>
              <a:defRPr smtClean="0"/>
            </a:lvl1pPr>
          </a:lstStyle>
          <a:p>
            <a:pPr>
              <a:defRPr/>
            </a:pPr>
            <a:fld id="{B8D780BA-8C93-47F0-AE89-172B52655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70AB1-1CB5-4868-87BB-0C31ADC16777}" type="datetimeFigureOut">
              <a:rPr lang="zh-CN" altLang="en-US"/>
              <a:pPr>
                <a:defRPr/>
              </a:pPr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61C5C6-1067-4BFB-A64E-2F7BDBEDC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</p:sldLayoutIdLst>
  <p:transition spd="med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7898" y="2643756"/>
            <a:ext cx="237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出口退税篇</a:t>
            </a:r>
            <a:endParaRPr lang="zh-CN" alt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8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defRPr/>
              </a:pPr>
              <a:r>
                <a:rPr lang="zh-CN" altLang="en-US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原征税率与退税率一致</a:t>
              </a:r>
              <a:r>
                <a:rPr lang="en-US" altLang="zh-CN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30"/>
            <a:ext cx="5153514" cy="601068"/>
            <a:chOff x="3002037" y="3922395"/>
            <a:chExt cx="7067433" cy="636378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5" cy="6191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defRPr/>
              </a:pPr>
              <a:r>
                <a:rPr lang="zh-CN" altLang="en-US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原退税率低于征税率</a:t>
              </a:r>
              <a:r>
                <a:rPr lang="en-US" altLang="zh-CN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noProof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不变</a:t>
              </a:r>
              <a:endParaRPr lang="en-US" altLang="zh-CN" sz="1600" noProof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defRPr/>
              </a:pPr>
              <a:endParaRPr lang="zh-CN" altLang="en-US" sz="1600" noProof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30500" y="1816100"/>
            <a:ext cx="51546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原征税率和退税率均为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的出口货物服务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——13%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原征税率和退税率均为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的出口货物服务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——9%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500" y="3486150"/>
            <a:ext cx="51546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例子：原征税率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，退税率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13%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，继续保持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13%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五档退税率保持不变：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13%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9%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6%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0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/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496094 w 1152128"/>
              <a:gd name="T1" fmla="*/ 0 h 1333073"/>
              <a:gd name="T2" fmla="*/ 592085 w 1152128"/>
              <a:gd name="T3" fmla="*/ 165467 h 1333073"/>
              <a:gd name="T4" fmla="*/ 992187 w 1152128"/>
              <a:gd name="T5" fmla="*/ 651777 h 1333073"/>
              <a:gd name="T6" fmla="*/ 496094 w 1152128"/>
              <a:gd name="T7" fmla="*/ 1147763 h 1333073"/>
              <a:gd name="T8" fmla="*/ 0 w 1152128"/>
              <a:gd name="T9" fmla="*/ 651777 h 1333073"/>
              <a:gd name="T10" fmla="*/ 400102 w 1152128"/>
              <a:gd name="T11" fmla="*/ 165467 h 13330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128"/>
              <a:gd name="T19" fmla="*/ 0 h 1333073"/>
              <a:gd name="T20" fmla="*/ 1152128 w 1152128"/>
              <a:gd name="T21" fmla="*/ 1333073 h 13330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一</a:t>
            </a:r>
          </a:p>
        </p:txBody>
      </p:sp>
      <p:sp>
        <p:nvSpPr>
          <p:cNvPr id="14" name="等腰三角形 2"/>
          <p:cNvSpPr>
            <a:spLocks noChangeArrowheads="1"/>
          </p:cNvSpPr>
          <p:nvPr/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496094 w 1152128"/>
              <a:gd name="T1" fmla="*/ 0 h 1333073"/>
              <a:gd name="T2" fmla="*/ 592085 w 1152128"/>
              <a:gd name="T3" fmla="*/ 165467 h 1333073"/>
              <a:gd name="T4" fmla="*/ 992188 w 1152128"/>
              <a:gd name="T5" fmla="*/ 651777 h 1333073"/>
              <a:gd name="T6" fmla="*/ 496094 w 1152128"/>
              <a:gd name="T7" fmla="*/ 1147763 h 1333073"/>
              <a:gd name="T8" fmla="*/ 0 w 1152128"/>
              <a:gd name="T9" fmla="*/ 651777 h 1333073"/>
              <a:gd name="T10" fmla="*/ 400103 w 1152128"/>
              <a:gd name="T11" fmla="*/ 165467 h 13330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128"/>
              <a:gd name="T19" fmla="*/ 0 h 1333073"/>
              <a:gd name="T20" fmla="*/ 1152128 w 1152128"/>
              <a:gd name="T21" fmla="*/ 1333073 h 13330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4210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二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39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调整退税率的范围和规律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28625" y="1728788"/>
            <a:ext cx="3529013" cy="2120900"/>
            <a:chOff x="428897" y="1728000"/>
            <a:chExt cx="3529357" cy="2121876"/>
          </a:xfrm>
        </p:grpSpPr>
        <p:grpSp>
          <p:nvGrpSpPr>
            <p:cNvPr id="15390" name="Group 4"/>
            <p:cNvGrpSpPr>
              <a:grpSpLocks noChangeAspect="1"/>
            </p:cNvGrpSpPr>
            <p:nvPr/>
          </p:nvGrpSpPr>
          <p:grpSpPr bwMode="auto">
            <a:xfrm>
              <a:off x="1836000" y="1728000"/>
              <a:ext cx="2122254" cy="2121876"/>
              <a:chOff x="75" y="1525"/>
              <a:chExt cx="1815" cy="1815"/>
            </a:xfrm>
          </p:grpSpPr>
          <p:grpSp>
            <p:nvGrpSpPr>
              <p:cNvPr id="15397" name="组合 33"/>
              <p:cNvGrpSpPr>
                <a:grpSpLocks/>
              </p:cNvGrpSpPr>
              <p:nvPr/>
            </p:nvGrpSpPr>
            <p:grpSpPr bwMode="auto">
              <a:xfrm>
                <a:off x="124" y="1579"/>
                <a:ext cx="1695" cy="1694"/>
                <a:chOff x="1754168" y="3653262"/>
                <a:chExt cx="1857599" cy="1857597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1754168" y="3653262"/>
                  <a:ext cx="1857599" cy="185759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000" dirty="0">
                    <a:latin typeface="+mj-lt"/>
                    <a:ea typeface="方正超粗黑简体" panose="03000509000000000000" pitchFamily="65" charset="-122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898841" y="3818642"/>
                  <a:ext cx="1542822" cy="15428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28575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1890879" y="3789973"/>
                  <a:ext cx="1584176" cy="1584174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000" dirty="0">
                    <a:solidFill>
                      <a:srgbClr val="0087CF"/>
                    </a:solidFill>
                    <a:latin typeface="+mj-lt"/>
                    <a:ea typeface="方正超粗黑简体" panose="03000509000000000000" pitchFamily="65" charset="-122"/>
                  </a:endParaRPr>
                </a:p>
              </p:txBody>
            </p:sp>
            <p:sp>
              <p:nvSpPr>
                <p:cNvPr id="15415" name="矩形 37"/>
                <p:cNvSpPr>
                  <a:spLocks noChangeArrowheads="1"/>
                </p:cNvSpPr>
                <p:nvPr/>
              </p:nvSpPr>
              <p:spPr bwMode="auto">
                <a:xfrm>
                  <a:off x="2603814" y="4093833"/>
                  <a:ext cx="154818" cy="426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zh-CN" altLang="zh-CN" sz="2700" b="1">
                    <a:solidFill>
                      <a:srgbClr val="CA0098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5398" name="组合 4"/>
              <p:cNvGrpSpPr>
                <a:grpSpLocks/>
              </p:cNvGrpSpPr>
              <p:nvPr/>
            </p:nvGrpSpPr>
            <p:grpSpPr bwMode="auto">
              <a:xfrm>
                <a:off x="75" y="1525"/>
                <a:ext cx="1815" cy="1815"/>
                <a:chOff x="3733576" y="3930057"/>
                <a:chExt cx="1800000" cy="1800000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4003576" y="4200057"/>
                  <a:ext cx="1260000" cy="1260000"/>
                </a:xfrm>
                <a:prstGeom prst="ellipse">
                  <a:avLst/>
                </a:prstGeom>
                <a:noFill/>
                <a:ln>
                  <a:gradFill flip="none" rotWithShape="1">
                    <a:gsLst>
                      <a:gs pos="100000">
                        <a:schemeClr val="bg1"/>
                      </a:gs>
                      <a:gs pos="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3733202" y="3930057"/>
                  <a:ext cx="1800374" cy="1800000"/>
                </a:xfrm>
                <a:custGeom>
                  <a:avLst/>
                  <a:gdLst>
                    <a:gd name="connsiteX0" fmla="*/ 900000 w 1800000"/>
                    <a:gd name="connsiteY0" fmla="*/ 0 h 1800000"/>
                    <a:gd name="connsiteX1" fmla="*/ 1800000 w 1800000"/>
                    <a:gd name="connsiteY1" fmla="*/ 900000 h 1800000"/>
                    <a:gd name="connsiteX2" fmla="*/ 900000 w 1800000"/>
                    <a:gd name="connsiteY2" fmla="*/ 1800000 h 1800000"/>
                    <a:gd name="connsiteX3" fmla="*/ 0 w 1800000"/>
                    <a:gd name="connsiteY3" fmla="*/ 900000 h 1800000"/>
                    <a:gd name="connsiteX4" fmla="*/ 900000 w 1800000"/>
                    <a:gd name="connsiteY4" fmla="*/ 0 h 1800000"/>
                    <a:gd name="connsiteX5" fmla="*/ 900000 w 1800000"/>
                    <a:gd name="connsiteY5" fmla="*/ 270000 h 1800000"/>
                    <a:gd name="connsiteX6" fmla="*/ 270000 w 1800000"/>
                    <a:gd name="connsiteY6" fmla="*/ 900000 h 1800000"/>
                    <a:gd name="connsiteX7" fmla="*/ 900000 w 1800000"/>
                    <a:gd name="connsiteY7" fmla="*/ 1530000 h 1800000"/>
                    <a:gd name="connsiteX8" fmla="*/ 1530000 w 1800000"/>
                    <a:gd name="connsiteY8" fmla="*/ 900000 h 1800000"/>
                    <a:gd name="connsiteX9" fmla="*/ 900000 w 1800000"/>
                    <a:gd name="connsiteY9" fmla="*/ 270000 h 180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000" h="1800000">
                      <a:moveTo>
                        <a:pt x="900000" y="0"/>
                      </a:moveTo>
                      <a:cubicBezTo>
                        <a:pt x="1397056" y="0"/>
                        <a:pt x="1800000" y="402944"/>
                        <a:pt x="1800000" y="900000"/>
                      </a:cubicBezTo>
                      <a:cubicBezTo>
                        <a:pt x="1800000" y="1397056"/>
                        <a:pt x="1397056" y="1800000"/>
                        <a:pt x="900000" y="1800000"/>
                      </a:cubicBezTo>
                      <a:cubicBezTo>
                        <a:pt x="402944" y="1800000"/>
                        <a:pt x="0" y="1397056"/>
                        <a:pt x="0" y="900000"/>
                      </a:cubicBezTo>
                      <a:cubicBezTo>
                        <a:pt x="0" y="402944"/>
                        <a:pt x="402944" y="0"/>
                        <a:pt x="900000" y="0"/>
                      </a:cubicBezTo>
                      <a:close/>
                      <a:moveTo>
                        <a:pt x="900000" y="270000"/>
                      </a:moveTo>
                      <a:cubicBezTo>
                        <a:pt x="552061" y="270000"/>
                        <a:pt x="270000" y="552061"/>
                        <a:pt x="270000" y="900000"/>
                      </a:cubicBezTo>
                      <a:cubicBezTo>
                        <a:pt x="270000" y="1247939"/>
                        <a:pt x="552061" y="1530000"/>
                        <a:pt x="900000" y="1530000"/>
                      </a:cubicBezTo>
                      <a:cubicBezTo>
                        <a:pt x="1247939" y="1530000"/>
                        <a:pt x="1530000" y="1247939"/>
                        <a:pt x="1530000" y="900000"/>
                      </a:cubicBezTo>
                      <a:cubicBezTo>
                        <a:pt x="1530000" y="552061"/>
                        <a:pt x="1247939" y="270000"/>
                        <a:pt x="900000" y="27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889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3733576" y="3930057"/>
                  <a:ext cx="1800000" cy="1800000"/>
                </a:xfrm>
                <a:prstGeom prst="ellipse">
                  <a:avLst/>
                </a:prstGeom>
                <a:noFill/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4" name="圆角矩形 53"/>
            <p:cNvSpPr/>
            <p:nvPr/>
          </p:nvSpPr>
          <p:spPr>
            <a:xfrm>
              <a:off x="428897" y="2249051"/>
              <a:ext cx="1043984" cy="1044129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4" name="Rectangle 45"/>
            <p:cNvSpPr>
              <a:spLocks noChangeArrowheads="1"/>
            </p:cNvSpPr>
            <p:nvPr/>
          </p:nvSpPr>
          <p:spPr bwMode="auto">
            <a:xfrm>
              <a:off x="514565" y="2633673"/>
              <a:ext cx="86946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rgbClr val="006CB8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>
                  <a:solidFill>
                    <a:srgbClr val="006CB8"/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>
                  <a:solidFill>
                    <a:srgbClr val="006CB8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>
                  <a:solidFill>
                    <a:srgbClr val="006CB8"/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  <a:endParaRPr lang="zh-CN" altLang="en-US" sz="1500">
                <a:solidFill>
                  <a:srgbClr val="006CB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95" name="Rectangle 46"/>
            <p:cNvSpPr>
              <a:spLocks noChangeArrowheads="1"/>
            </p:cNvSpPr>
            <p:nvPr/>
          </p:nvSpPr>
          <p:spPr bwMode="auto">
            <a:xfrm>
              <a:off x="2225377" y="2366852"/>
              <a:ext cx="1374726" cy="76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过渡期三个月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600"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日前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186" name="Line 548"/>
            <p:cNvSpPr>
              <a:spLocks noChangeShapeType="1"/>
            </p:cNvSpPr>
            <p:nvPr/>
          </p:nvSpPr>
          <p:spPr bwMode="auto">
            <a:xfrm flipH="1">
              <a:off x="1546606" y="2825467"/>
              <a:ext cx="269901" cy="0"/>
            </a:xfrm>
            <a:prstGeom prst="line">
              <a:avLst/>
            </a:prstGeom>
            <a:ln>
              <a:headEnd type="stealth" w="med" len="med"/>
              <a:tailEnd type="oval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262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调整退税率的时间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703638" y="2176463"/>
            <a:ext cx="5130800" cy="1327150"/>
            <a:chOff x="3703738" y="2175744"/>
            <a:chExt cx="5131036" cy="1328505"/>
          </a:xfrm>
        </p:grpSpPr>
        <p:sp>
          <p:nvSpPr>
            <p:cNvPr id="15382" name="Rectangle 44"/>
            <p:cNvSpPr>
              <a:spLocks noChangeArrowheads="1"/>
            </p:cNvSpPr>
            <p:nvPr/>
          </p:nvSpPr>
          <p:spPr bwMode="auto">
            <a:xfrm>
              <a:off x="4946877" y="2175744"/>
              <a:ext cx="3887897" cy="132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生产企业：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ea typeface="微软雅黑" pitchFamily="34" charset="-122"/>
                </a:rPr>
                <a:t>继续执行</a:t>
              </a:r>
              <a:r>
                <a:rPr lang="en-US" altLang="zh-CN" sz="1400">
                  <a:ea typeface="微软雅黑" pitchFamily="34" charset="-122"/>
                </a:rPr>
                <a:t>16%</a:t>
              </a:r>
              <a:r>
                <a:rPr lang="zh-CN" altLang="en-US" sz="1400">
                  <a:ea typeface="微软雅黑" pitchFamily="34" charset="-122"/>
                </a:rPr>
                <a:t>（</a:t>
              </a:r>
              <a:r>
                <a:rPr lang="en-US" altLang="zh-CN" sz="1400">
                  <a:ea typeface="微软雅黑" pitchFamily="34" charset="-122"/>
                </a:rPr>
                <a:t>10%</a:t>
              </a:r>
              <a:r>
                <a:rPr lang="zh-CN" altLang="en-US" sz="1400">
                  <a:ea typeface="微软雅黑" pitchFamily="34" charset="-122"/>
                </a:rPr>
                <a:t>）的退税率</a:t>
              </a:r>
              <a:endParaRPr lang="en-US" altLang="zh-CN" sz="1400"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ea typeface="微软雅黑" pitchFamily="34" charset="-122"/>
                </a:rPr>
                <a:t>若购进时税率为</a:t>
              </a:r>
              <a:r>
                <a:rPr lang="en-US" altLang="zh-CN" sz="1400">
                  <a:ea typeface="微软雅黑" pitchFamily="34" charset="-122"/>
                </a:rPr>
                <a:t>13%</a:t>
              </a:r>
              <a:r>
                <a:rPr lang="zh-CN" altLang="en-US" sz="1400">
                  <a:ea typeface="微软雅黑" pitchFamily="34" charset="-122"/>
                </a:rPr>
                <a:t>，退税率为</a:t>
              </a:r>
              <a:r>
                <a:rPr lang="en-US" altLang="zh-CN" sz="1400">
                  <a:ea typeface="微软雅黑" pitchFamily="34" charset="-122"/>
                </a:rPr>
                <a:t>16%</a:t>
              </a:r>
              <a:r>
                <a:rPr lang="zh-CN" altLang="en-US" sz="1400">
                  <a:ea typeface="微软雅黑" pitchFamily="34" charset="-122"/>
                </a:rPr>
                <a:t>，征退税率差为负数？按零参与计算免抵退税额</a:t>
              </a:r>
            </a:p>
          </p:txBody>
        </p:sp>
        <p:grpSp>
          <p:nvGrpSpPr>
            <p:cNvPr id="15383" name="组合 9"/>
            <p:cNvGrpSpPr>
              <a:grpSpLocks/>
            </p:cNvGrpSpPr>
            <p:nvPr/>
          </p:nvGrpSpPr>
          <p:grpSpPr bwMode="auto">
            <a:xfrm>
              <a:off x="3703738" y="2307111"/>
              <a:ext cx="1188398" cy="1064419"/>
              <a:chOff x="3384197" y="3312319"/>
              <a:chExt cx="1188398" cy="1064419"/>
            </a:xfrm>
          </p:grpSpPr>
          <p:grpSp>
            <p:nvGrpSpPr>
              <p:cNvPr id="15384" name="Group 34"/>
              <p:cNvGrpSpPr>
                <a:grpSpLocks/>
              </p:cNvGrpSpPr>
              <p:nvPr/>
            </p:nvGrpSpPr>
            <p:grpSpPr bwMode="auto">
              <a:xfrm>
                <a:off x="3384197" y="3312319"/>
                <a:ext cx="1188398" cy="1064419"/>
                <a:chOff x="1118" y="2750"/>
                <a:chExt cx="1346" cy="1206"/>
              </a:xfrm>
            </p:grpSpPr>
            <p:sp>
              <p:nvSpPr>
                <p:cNvPr id="15386" name="任意多边形 15"/>
                <p:cNvSpPr>
                  <a:spLocks/>
                </p:cNvSpPr>
                <p:nvPr/>
              </p:nvSpPr>
              <p:spPr bwMode="auto">
                <a:xfrm rot="-5400000">
                  <a:off x="1360" y="2689"/>
                  <a:ext cx="951" cy="1256"/>
                </a:xfrm>
                <a:custGeom>
                  <a:avLst/>
                  <a:gdLst>
                    <a:gd name="T0" fmla="*/ 475 w 1762708"/>
                    <a:gd name="T1" fmla="*/ 0 h 2331146"/>
                    <a:gd name="T2" fmla="*/ 476 w 1762708"/>
                    <a:gd name="T3" fmla="*/ 0 h 2331146"/>
                    <a:gd name="T4" fmla="*/ 476 w 1762708"/>
                    <a:gd name="T5" fmla="*/ 0 h 2331146"/>
                    <a:gd name="T6" fmla="*/ 951 w 1762708"/>
                    <a:gd name="T7" fmla="*/ 475 h 2331146"/>
                    <a:gd name="T8" fmla="*/ 741 w 1762708"/>
                    <a:gd name="T9" fmla="*/ 869 h 2331146"/>
                    <a:gd name="T10" fmla="*/ 740 w 1762708"/>
                    <a:gd name="T11" fmla="*/ 869 h 2331146"/>
                    <a:gd name="T12" fmla="*/ 740 w 1762708"/>
                    <a:gd name="T13" fmla="*/ 1000 h 2331146"/>
                    <a:gd name="T14" fmla="*/ 811 w 1762708"/>
                    <a:gd name="T15" fmla="*/ 1000 h 2331146"/>
                    <a:gd name="T16" fmla="*/ 475 w 1762708"/>
                    <a:gd name="T17" fmla="*/ 1256 h 2331146"/>
                    <a:gd name="T18" fmla="*/ 140 w 1762708"/>
                    <a:gd name="T19" fmla="*/ 1000 h 2331146"/>
                    <a:gd name="T20" fmla="*/ 211 w 1762708"/>
                    <a:gd name="T21" fmla="*/ 1000 h 2331146"/>
                    <a:gd name="T22" fmla="*/ 211 w 1762708"/>
                    <a:gd name="T23" fmla="*/ 869 h 2331146"/>
                    <a:gd name="T24" fmla="*/ 210 w 1762708"/>
                    <a:gd name="T25" fmla="*/ 869 h 2331146"/>
                    <a:gd name="T26" fmla="*/ 0 w 1762708"/>
                    <a:gd name="T27" fmla="*/ 475 h 2331146"/>
                    <a:gd name="T28" fmla="*/ 380 w 1762708"/>
                    <a:gd name="T29" fmla="*/ 10 h 2331146"/>
                    <a:gd name="T30" fmla="*/ 387 w 1762708"/>
                    <a:gd name="T31" fmla="*/ 9 h 2331146"/>
                    <a:gd name="T32" fmla="*/ 387 w 1762708"/>
                    <a:gd name="T33" fmla="*/ 9 h 2331146"/>
                    <a:gd name="T34" fmla="*/ 475 w 1762708"/>
                    <a:gd name="T35" fmla="*/ 0 h 2331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62708"/>
                    <a:gd name="T55" fmla="*/ 0 h 2331146"/>
                    <a:gd name="T56" fmla="*/ 1762708 w 1762708"/>
                    <a:gd name="T57" fmla="*/ 2331146 h 2331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62708" h="2331146">
                      <a:moveTo>
                        <a:pt x="881353" y="0"/>
                      </a:moveTo>
                      <a:lnTo>
                        <a:pt x="881354" y="0"/>
                      </a:lnTo>
                      <a:cubicBezTo>
                        <a:pt x="1368112" y="0"/>
                        <a:pt x="1762708" y="394596"/>
                        <a:pt x="1762708" y="881354"/>
                      </a:cubicBezTo>
                      <a:cubicBezTo>
                        <a:pt x="1762708" y="1185578"/>
                        <a:pt x="1608569" y="1453801"/>
                        <a:pt x="1374127" y="1612187"/>
                      </a:cubicBezTo>
                      <a:lnTo>
                        <a:pt x="1372283" y="1613188"/>
                      </a:lnTo>
                      <a:lnTo>
                        <a:pt x="1372283" y="1855121"/>
                      </a:lnTo>
                      <a:lnTo>
                        <a:pt x="1503445" y="1855121"/>
                      </a:lnTo>
                      <a:lnTo>
                        <a:pt x="881353" y="2331146"/>
                      </a:lnTo>
                      <a:lnTo>
                        <a:pt x="259261" y="1855121"/>
                      </a:lnTo>
                      <a:lnTo>
                        <a:pt x="390423" y="1855121"/>
                      </a:lnTo>
                      <a:lnTo>
                        <a:pt x="390423" y="1613187"/>
                      </a:lnTo>
                      <a:lnTo>
                        <a:pt x="388581" y="1612187"/>
                      </a:lnTo>
                      <a:cubicBezTo>
                        <a:pt x="154139" y="1453801"/>
                        <a:pt x="0" y="1185578"/>
                        <a:pt x="0" y="881354"/>
                      </a:cubicBezTo>
                      <a:cubicBezTo>
                        <a:pt x="0" y="455441"/>
                        <a:pt x="302113" y="100089"/>
                        <a:pt x="703731" y="17906"/>
                      </a:cubicBezTo>
                      <a:lnTo>
                        <a:pt x="717461" y="16522"/>
                      </a:lnTo>
                      <a:lnTo>
                        <a:pt x="717462" y="16522"/>
                      </a:lnTo>
                      <a:cubicBezTo>
                        <a:pt x="770400" y="5689"/>
                        <a:pt x="825213" y="0"/>
                        <a:pt x="881353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Oval 53"/>
                <p:cNvSpPr>
                  <a:spLocks noChangeArrowheads="1"/>
                </p:cNvSpPr>
                <p:nvPr/>
              </p:nvSpPr>
              <p:spPr bwMode="auto">
                <a:xfrm>
                  <a:off x="1270" y="2905"/>
                  <a:ext cx="815" cy="81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85" name="Rectangle 49"/>
              <p:cNvSpPr>
                <a:spLocks noChangeArrowheads="1"/>
              </p:cNvSpPr>
              <p:nvPr/>
            </p:nvSpPr>
            <p:spPr bwMode="auto">
              <a:xfrm>
                <a:off x="3708089" y="3602831"/>
                <a:ext cx="342081" cy="484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2700">
                    <a:solidFill>
                      <a:srgbClr val="006CB8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</p:grp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933700" y="1069975"/>
            <a:ext cx="5343525" cy="1106488"/>
            <a:chOff x="3420000" y="1434723"/>
            <a:chExt cx="5342837" cy="1105696"/>
          </a:xfrm>
        </p:grpSpPr>
        <p:sp>
          <p:nvSpPr>
            <p:cNvPr id="15374" name="Rectangle 42"/>
            <p:cNvSpPr>
              <a:spLocks noChangeArrowheads="1"/>
            </p:cNvSpPr>
            <p:nvPr/>
          </p:nvSpPr>
          <p:spPr bwMode="auto">
            <a:xfrm>
              <a:off x="4622477" y="1434723"/>
              <a:ext cx="4140360" cy="100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外贸企业：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购进时取得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16%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10%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）的发票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退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16%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10%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购进时取得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13%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9%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）的发票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退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13%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9%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zh-CN" altLang="en-US" sz="1400">
                <a:ea typeface="微软雅黑" pitchFamily="34" charset="-122"/>
              </a:endParaRPr>
            </a:p>
          </p:txBody>
        </p:sp>
        <p:grpSp>
          <p:nvGrpSpPr>
            <p:cNvPr id="15375" name="组合 8"/>
            <p:cNvGrpSpPr>
              <a:grpSpLocks/>
            </p:cNvGrpSpPr>
            <p:nvPr/>
          </p:nvGrpSpPr>
          <p:grpSpPr bwMode="auto">
            <a:xfrm>
              <a:off x="3420000" y="1476000"/>
              <a:ext cx="1188398" cy="1064419"/>
              <a:chOff x="3384197" y="1221582"/>
              <a:chExt cx="1188398" cy="1064419"/>
            </a:xfrm>
          </p:grpSpPr>
          <p:grpSp>
            <p:nvGrpSpPr>
              <p:cNvPr id="15376" name="Group 24"/>
              <p:cNvGrpSpPr>
                <a:grpSpLocks/>
              </p:cNvGrpSpPr>
              <p:nvPr/>
            </p:nvGrpSpPr>
            <p:grpSpPr bwMode="auto">
              <a:xfrm>
                <a:off x="3384197" y="1221582"/>
                <a:ext cx="1188398" cy="1064419"/>
                <a:chOff x="1118" y="2750"/>
                <a:chExt cx="1346" cy="1206"/>
              </a:xfrm>
            </p:grpSpPr>
            <p:sp>
              <p:nvSpPr>
                <p:cNvPr id="15378" name="任意多边形 15"/>
                <p:cNvSpPr>
                  <a:spLocks/>
                </p:cNvSpPr>
                <p:nvPr/>
              </p:nvSpPr>
              <p:spPr bwMode="auto">
                <a:xfrm rot="-5400000">
                  <a:off x="1360" y="2689"/>
                  <a:ext cx="951" cy="1256"/>
                </a:xfrm>
                <a:custGeom>
                  <a:avLst/>
                  <a:gdLst>
                    <a:gd name="T0" fmla="*/ 475 w 1762708"/>
                    <a:gd name="T1" fmla="*/ 0 h 2331146"/>
                    <a:gd name="T2" fmla="*/ 476 w 1762708"/>
                    <a:gd name="T3" fmla="*/ 0 h 2331146"/>
                    <a:gd name="T4" fmla="*/ 476 w 1762708"/>
                    <a:gd name="T5" fmla="*/ 0 h 2331146"/>
                    <a:gd name="T6" fmla="*/ 951 w 1762708"/>
                    <a:gd name="T7" fmla="*/ 475 h 2331146"/>
                    <a:gd name="T8" fmla="*/ 741 w 1762708"/>
                    <a:gd name="T9" fmla="*/ 869 h 2331146"/>
                    <a:gd name="T10" fmla="*/ 740 w 1762708"/>
                    <a:gd name="T11" fmla="*/ 869 h 2331146"/>
                    <a:gd name="T12" fmla="*/ 740 w 1762708"/>
                    <a:gd name="T13" fmla="*/ 1000 h 2331146"/>
                    <a:gd name="T14" fmla="*/ 811 w 1762708"/>
                    <a:gd name="T15" fmla="*/ 1000 h 2331146"/>
                    <a:gd name="T16" fmla="*/ 475 w 1762708"/>
                    <a:gd name="T17" fmla="*/ 1256 h 2331146"/>
                    <a:gd name="T18" fmla="*/ 140 w 1762708"/>
                    <a:gd name="T19" fmla="*/ 1000 h 2331146"/>
                    <a:gd name="T20" fmla="*/ 211 w 1762708"/>
                    <a:gd name="T21" fmla="*/ 1000 h 2331146"/>
                    <a:gd name="T22" fmla="*/ 211 w 1762708"/>
                    <a:gd name="T23" fmla="*/ 869 h 2331146"/>
                    <a:gd name="T24" fmla="*/ 210 w 1762708"/>
                    <a:gd name="T25" fmla="*/ 869 h 2331146"/>
                    <a:gd name="T26" fmla="*/ 0 w 1762708"/>
                    <a:gd name="T27" fmla="*/ 475 h 2331146"/>
                    <a:gd name="T28" fmla="*/ 380 w 1762708"/>
                    <a:gd name="T29" fmla="*/ 10 h 2331146"/>
                    <a:gd name="T30" fmla="*/ 387 w 1762708"/>
                    <a:gd name="T31" fmla="*/ 9 h 2331146"/>
                    <a:gd name="T32" fmla="*/ 387 w 1762708"/>
                    <a:gd name="T33" fmla="*/ 9 h 2331146"/>
                    <a:gd name="T34" fmla="*/ 475 w 1762708"/>
                    <a:gd name="T35" fmla="*/ 0 h 2331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62708"/>
                    <a:gd name="T55" fmla="*/ 0 h 2331146"/>
                    <a:gd name="T56" fmla="*/ 1762708 w 1762708"/>
                    <a:gd name="T57" fmla="*/ 2331146 h 2331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62708" h="2331146">
                      <a:moveTo>
                        <a:pt x="881353" y="0"/>
                      </a:moveTo>
                      <a:lnTo>
                        <a:pt x="881354" y="0"/>
                      </a:lnTo>
                      <a:cubicBezTo>
                        <a:pt x="1368112" y="0"/>
                        <a:pt x="1762708" y="394596"/>
                        <a:pt x="1762708" y="881354"/>
                      </a:cubicBezTo>
                      <a:cubicBezTo>
                        <a:pt x="1762708" y="1185578"/>
                        <a:pt x="1608569" y="1453801"/>
                        <a:pt x="1374127" y="1612187"/>
                      </a:cubicBezTo>
                      <a:lnTo>
                        <a:pt x="1372283" y="1613188"/>
                      </a:lnTo>
                      <a:lnTo>
                        <a:pt x="1372283" y="1855121"/>
                      </a:lnTo>
                      <a:lnTo>
                        <a:pt x="1503445" y="1855121"/>
                      </a:lnTo>
                      <a:lnTo>
                        <a:pt x="881353" y="2331146"/>
                      </a:lnTo>
                      <a:lnTo>
                        <a:pt x="259261" y="1855121"/>
                      </a:lnTo>
                      <a:lnTo>
                        <a:pt x="390423" y="1855121"/>
                      </a:lnTo>
                      <a:lnTo>
                        <a:pt x="390423" y="1613187"/>
                      </a:lnTo>
                      <a:lnTo>
                        <a:pt x="388581" y="1612187"/>
                      </a:lnTo>
                      <a:cubicBezTo>
                        <a:pt x="154139" y="1453801"/>
                        <a:pt x="0" y="1185578"/>
                        <a:pt x="0" y="881354"/>
                      </a:cubicBezTo>
                      <a:cubicBezTo>
                        <a:pt x="0" y="455441"/>
                        <a:pt x="302113" y="100089"/>
                        <a:pt x="703731" y="17906"/>
                      </a:cubicBezTo>
                      <a:lnTo>
                        <a:pt x="717461" y="16522"/>
                      </a:lnTo>
                      <a:lnTo>
                        <a:pt x="717462" y="16522"/>
                      </a:lnTo>
                      <a:cubicBezTo>
                        <a:pt x="770400" y="5689"/>
                        <a:pt x="825213" y="0"/>
                        <a:pt x="881353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" name="Oval 53"/>
                <p:cNvSpPr>
                  <a:spLocks noChangeArrowheads="1"/>
                </p:cNvSpPr>
                <p:nvPr/>
              </p:nvSpPr>
              <p:spPr bwMode="auto">
                <a:xfrm>
                  <a:off x="1270" y="2905"/>
                  <a:ext cx="815" cy="81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77" name="Rectangle 47"/>
              <p:cNvSpPr>
                <a:spLocks noChangeArrowheads="1"/>
              </p:cNvSpPr>
              <p:nvPr/>
            </p:nvSpPr>
            <p:spPr bwMode="auto">
              <a:xfrm>
                <a:off x="3708089" y="1496616"/>
                <a:ext cx="342081" cy="484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2700">
                    <a:solidFill>
                      <a:srgbClr val="006CB8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</a:p>
            </p:txBody>
          </p:sp>
        </p:grp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916238" y="3471863"/>
            <a:ext cx="5075237" cy="1063625"/>
            <a:chOff x="2915718" y="3471375"/>
            <a:chExt cx="5075854" cy="1064419"/>
          </a:xfrm>
        </p:grpSpPr>
        <p:grpSp>
          <p:nvGrpSpPr>
            <p:cNvPr id="15366" name="组合 39"/>
            <p:cNvGrpSpPr>
              <a:grpSpLocks/>
            </p:cNvGrpSpPr>
            <p:nvPr/>
          </p:nvGrpSpPr>
          <p:grpSpPr bwMode="auto">
            <a:xfrm>
              <a:off x="2915718" y="3471375"/>
              <a:ext cx="1188398" cy="1064419"/>
              <a:chOff x="3384197" y="3312319"/>
              <a:chExt cx="1188398" cy="1064419"/>
            </a:xfrm>
          </p:grpSpPr>
          <p:grpSp>
            <p:nvGrpSpPr>
              <p:cNvPr id="15368" name="Group 34"/>
              <p:cNvGrpSpPr>
                <a:grpSpLocks/>
              </p:cNvGrpSpPr>
              <p:nvPr/>
            </p:nvGrpSpPr>
            <p:grpSpPr bwMode="auto">
              <a:xfrm>
                <a:off x="3384197" y="3312319"/>
                <a:ext cx="1188398" cy="1064419"/>
                <a:chOff x="1118" y="2750"/>
                <a:chExt cx="1346" cy="1206"/>
              </a:xfrm>
            </p:grpSpPr>
            <p:sp>
              <p:nvSpPr>
                <p:cNvPr id="15370" name="任意多边形 15"/>
                <p:cNvSpPr>
                  <a:spLocks/>
                </p:cNvSpPr>
                <p:nvPr/>
              </p:nvSpPr>
              <p:spPr bwMode="auto">
                <a:xfrm rot="-5400000">
                  <a:off x="1360" y="2689"/>
                  <a:ext cx="951" cy="1256"/>
                </a:xfrm>
                <a:custGeom>
                  <a:avLst/>
                  <a:gdLst>
                    <a:gd name="T0" fmla="*/ 475 w 1762708"/>
                    <a:gd name="T1" fmla="*/ 0 h 2331146"/>
                    <a:gd name="T2" fmla="*/ 476 w 1762708"/>
                    <a:gd name="T3" fmla="*/ 0 h 2331146"/>
                    <a:gd name="T4" fmla="*/ 476 w 1762708"/>
                    <a:gd name="T5" fmla="*/ 0 h 2331146"/>
                    <a:gd name="T6" fmla="*/ 951 w 1762708"/>
                    <a:gd name="T7" fmla="*/ 475 h 2331146"/>
                    <a:gd name="T8" fmla="*/ 741 w 1762708"/>
                    <a:gd name="T9" fmla="*/ 869 h 2331146"/>
                    <a:gd name="T10" fmla="*/ 740 w 1762708"/>
                    <a:gd name="T11" fmla="*/ 869 h 2331146"/>
                    <a:gd name="T12" fmla="*/ 740 w 1762708"/>
                    <a:gd name="T13" fmla="*/ 1000 h 2331146"/>
                    <a:gd name="T14" fmla="*/ 811 w 1762708"/>
                    <a:gd name="T15" fmla="*/ 1000 h 2331146"/>
                    <a:gd name="T16" fmla="*/ 475 w 1762708"/>
                    <a:gd name="T17" fmla="*/ 1256 h 2331146"/>
                    <a:gd name="T18" fmla="*/ 140 w 1762708"/>
                    <a:gd name="T19" fmla="*/ 1000 h 2331146"/>
                    <a:gd name="T20" fmla="*/ 211 w 1762708"/>
                    <a:gd name="T21" fmla="*/ 1000 h 2331146"/>
                    <a:gd name="T22" fmla="*/ 211 w 1762708"/>
                    <a:gd name="T23" fmla="*/ 869 h 2331146"/>
                    <a:gd name="T24" fmla="*/ 210 w 1762708"/>
                    <a:gd name="T25" fmla="*/ 869 h 2331146"/>
                    <a:gd name="T26" fmla="*/ 0 w 1762708"/>
                    <a:gd name="T27" fmla="*/ 475 h 2331146"/>
                    <a:gd name="T28" fmla="*/ 380 w 1762708"/>
                    <a:gd name="T29" fmla="*/ 10 h 2331146"/>
                    <a:gd name="T30" fmla="*/ 387 w 1762708"/>
                    <a:gd name="T31" fmla="*/ 9 h 2331146"/>
                    <a:gd name="T32" fmla="*/ 387 w 1762708"/>
                    <a:gd name="T33" fmla="*/ 9 h 2331146"/>
                    <a:gd name="T34" fmla="*/ 475 w 1762708"/>
                    <a:gd name="T35" fmla="*/ 0 h 2331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62708"/>
                    <a:gd name="T55" fmla="*/ 0 h 2331146"/>
                    <a:gd name="T56" fmla="*/ 1762708 w 1762708"/>
                    <a:gd name="T57" fmla="*/ 2331146 h 2331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62708" h="2331146">
                      <a:moveTo>
                        <a:pt x="881353" y="0"/>
                      </a:moveTo>
                      <a:lnTo>
                        <a:pt x="881354" y="0"/>
                      </a:lnTo>
                      <a:cubicBezTo>
                        <a:pt x="1368112" y="0"/>
                        <a:pt x="1762708" y="394596"/>
                        <a:pt x="1762708" y="881354"/>
                      </a:cubicBezTo>
                      <a:cubicBezTo>
                        <a:pt x="1762708" y="1185578"/>
                        <a:pt x="1608569" y="1453801"/>
                        <a:pt x="1374127" y="1612187"/>
                      </a:cubicBezTo>
                      <a:lnTo>
                        <a:pt x="1372283" y="1613188"/>
                      </a:lnTo>
                      <a:lnTo>
                        <a:pt x="1372283" y="1855121"/>
                      </a:lnTo>
                      <a:lnTo>
                        <a:pt x="1503445" y="1855121"/>
                      </a:lnTo>
                      <a:lnTo>
                        <a:pt x="881353" y="2331146"/>
                      </a:lnTo>
                      <a:lnTo>
                        <a:pt x="259261" y="1855121"/>
                      </a:lnTo>
                      <a:lnTo>
                        <a:pt x="390423" y="1855121"/>
                      </a:lnTo>
                      <a:lnTo>
                        <a:pt x="390423" y="1613187"/>
                      </a:lnTo>
                      <a:lnTo>
                        <a:pt x="388581" y="1612187"/>
                      </a:lnTo>
                      <a:cubicBezTo>
                        <a:pt x="154139" y="1453801"/>
                        <a:pt x="0" y="1185578"/>
                        <a:pt x="0" y="881354"/>
                      </a:cubicBezTo>
                      <a:cubicBezTo>
                        <a:pt x="0" y="455441"/>
                        <a:pt x="302113" y="100089"/>
                        <a:pt x="703731" y="17906"/>
                      </a:cubicBezTo>
                      <a:lnTo>
                        <a:pt x="717461" y="16522"/>
                      </a:lnTo>
                      <a:lnTo>
                        <a:pt x="717462" y="16522"/>
                      </a:lnTo>
                      <a:cubicBezTo>
                        <a:pt x="770400" y="5689"/>
                        <a:pt x="825213" y="0"/>
                        <a:pt x="881353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Oval 53">
                  <a:extLst>
                    <a:ext uri="{FF2B5EF4-FFF2-40B4-BE49-F238E27FC236}"/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2905"/>
                  <a:ext cx="815" cy="81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69" name="Rectangle 49"/>
              <p:cNvSpPr>
                <a:spLocks noChangeArrowheads="1"/>
              </p:cNvSpPr>
              <p:nvPr/>
            </p:nvSpPr>
            <p:spPr bwMode="auto">
              <a:xfrm>
                <a:off x="3708089" y="3602831"/>
                <a:ext cx="342081" cy="484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2700">
                    <a:solidFill>
                      <a:srgbClr val="006CB8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</a:p>
            </p:txBody>
          </p:sp>
        </p:grpSp>
        <p:sp>
          <p:nvSpPr>
            <p:cNvPr id="15367" name="Rectangle 44"/>
            <p:cNvSpPr>
              <a:spLocks noChangeArrowheads="1"/>
            </p:cNvSpPr>
            <p:nvPr/>
          </p:nvSpPr>
          <p:spPr bwMode="auto">
            <a:xfrm>
              <a:off x="4103675" y="3761887"/>
              <a:ext cx="3887897" cy="357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日后</a:t>
              </a:r>
              <a:r>
                <a:rPr lang="zh-CN" altLang="en-US" sz="1400">
                  <a:ea typeface="微软雅黑" pitchFamily="34" charset="-122"/>
                </a:rPr>
                <a:t>，按调整后的退税率办理退税</a:t>
              </a: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827088" y="835025"/>
            <a:ext cx="7516812" cy="3752850"/>
          </a:xfrm>
          <a:prstGeom prst="roundRect">
            <a:avLst>
              <a:gd name="adj" fmla="val 3926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611188"/>
            <a:endParaRPr lang="zh-CN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112838" y="1185863"/>
            <a:ext cx="43926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431" tIns="27215" rIns="54431" bIns="27215"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外贸企业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于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2019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日购进一批货物，取得国内供货企业为其开具的税率为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16%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的增值税专用发票；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日，又购进一批货物，取得国内供货企业为其开具的税率为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13%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的增值税专用发票；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30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日，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将上述两批货物出口。对于这种情况，应如何确定两批出口货物退税率？</a:t>
            </a:r>
            <a:endParaRPr lang="en-US" altLang="zh-CN" sz="1400">
              <a:solidFill>
                <a:srgbClr val="0D0D0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答：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日购进的出口货物，已按调整前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16%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的税率征收增值税，应执行调整前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16%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的退税率。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日购进的出口货物，按照调整后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13%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的税率征收增值税，应执行调整后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13%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的退税率。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endParaRPr lang="zh-CN" altLang="en-US" sz="1400">
              <a:solidFill>
                <a:srgbClr val="0D0D0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05725" y="545223"/>
            <a:ext cx="1626115" cy="579781"/>
            <a:chOff x="2332469" y="809238"/>
            <a:chExt cx="1859969" cy="608493"/>
          </a:xfrm>
          <a:solidFill>
            <a:srgbClr val="0070C0"/>
          </a:solidFill>
        </p:grpSpPr>
        <p:sp>
          <p:nvSpPr>
            <p:cNvPr id="24" name="圆角矩形 23"/>
            <p:cNvSpPr/>
            <p:nvPr/>
          </p:nvSpPr>
          <p:spPr bwMode="auto">
            <a:xfrm>
              <a:off x="2332469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8816" tIns="54408" rIns="108816" bIns="54408"/>
            <a:lstStyle/>
            <a:p>
              <a:pPr algn="ctr" defTabSz="815975" fontAlgn="auto">
                <a:defRPr/>
              </a:pPr>
              <a:endParaRPr lang="zh-CN" altLang="en-US" sz="2800" noProof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05177" y="923027"/>
              <a:ext cx="1276709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例子一</a:t>
              </a: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5724525" y="1557338"/>
            <a:ext cx="2355850" cy="2355850"/>
            <a:chOff x="1624897" y="2351673"/>
            <a:chExt cx="2580012" cy="2580012"/>
          </a:xfrm>
        </p:grpSpPr>
        <p:sp>
          <p:nvSpPr>
            <p:cNvPr id="9" name="MH_Other_2">
              <a:extLst>
                <a:ext uri="{FF2B5EF4-FFF2-40B4-BE49-F238E27FC236}"/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24897" y="2351673"/>
              <a:ext cx="2580012" cy="2580012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MH_Title_1">
              <a:extLst>
                <a:ext uri="{FF2B5EF4-FFF2-40B4-BE49-F238E27FC236}"/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882489" y="2606444"/>
              <a:ext cx="2057122" cy="2055263"/>
            </a:xfrm>
            <a:prstGeom prst="ellipse">
              <a:avLst/>
            </a:prstGeom>
            <a:blipFill>
              <a:blip r:embed="rId5" cstate="screen">
                <a:extLst/>
              </a:blip>
              <a:stretch>
                <a:fillRect/>
              </a:stretch>
            </a:blip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altLang="zh-CN" sz="2400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827088" y="835025"/>
            <a:ext cx="7516812" cy="3752850"/>
          </a:xfrm>
          <a:prstGeom prst="roundRect">
            <a:avLst>
              <a:gd name="adj" fmla="val 3926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611188"/>
            <a:endParaRPr lang="zh-CN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187450" y="1306513"/>
            <a:ext cx="43926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431" tIns="27215" rIns="54431" bIns="27215"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生产企业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于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2019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日购进一批原材料，取得国内供货企业为其开具的税率为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16%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的增值税专用发票；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日，又购进一批原材料，取得国内供货企业为其开具的税率为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13%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的增值税专用发票；上述两批原材料均用于生产某种出口货物。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30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日，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将该货物出口，出口货物报关单上注明的出口日期为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30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日。对于这种情况，应如何确定出口货物退税率？</a:t>
            </a:r>
            <a:endParaRPr lang="en-US" altLang="zh-CN" sz="1400">
              <a:solidFill>
                <a:srgbClr val="0D0D0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endParaRPr lang="en-US" altLang="zh-CN" sz="1400">
              <a:solidFill>
                <a:srgbClr val="0D0D0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答：应统一按照调整前</a:t>
            </a:r>
            <a:r>
              <a:rPr lang="en-US" altLang="zh-CN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16%</a:t>
            </a:r>
            <a:r>
              <a:rPr lang="zh-CN" altLang="en-US" sz="140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的退税率计算退税额。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505725" y="545223"/>
            <a:ext cx="1626115" cy="579781"/>
            <a:chOff x="2332469" y="809238"/>
            <a:chExt cx="1859969" cy="608493"/>
          </a:xfrm>
          <a:solidFill>
            <a:srgbClr val="0070C0"/>
          </a:solidFill>
        </p:grpSpPr>
        <p:sp>
          <p:nvSpPr>
            <p:cNvPr id="24" name="圆角矩形 23"/>
            <p:cNvSpPr/>
            <p:nvPr/>
          </p:nvSpPr>
          <p:spPr bwMode="auto">
            <a:xfrm>
              <a:off x="2332469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8816" tIns="54408" rIns="108816" bIns="54408"/>
            <a:lstStyle/>
            <a:p>
              <a:pPr algn="ctr" defTabSz="815975" fontAlgn="auto">
                <a:defRPr/>
              </a:pPr>
              <a:endParaRPr lang="zh-CN" altLang="en-US" sz="2800" noProof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05177" y="923027"/>
              <a:ext cx="1276709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例子二</a:t>
              </a:r>
            </a:p>
          </p:txBody>
        </p:sp>
      </p:grpSp>
      <p:sp>
        <p:nvSpPr>
          <p:cNvPr id="8" name="矩形 7">
            <a:extLst>
              <a:ext uri="{FF2B5EF4-FFF2-40B4-BE49-F238E27FC236}"/>
            </a:extLst>
          </p:cNvPr>
          <p:cNvSpPr/>
          <p:nvPr/>
        </p:nvSpPr>
        <p:spPr>
          <a:xfrm>
            <a:off x="5868108" y="1494252"/>
            <a:ext cx="2152358" cy="2592216"/>
          </a:xfrm>
          <a:prstGeom prst="rect">
            <a:avLst/>
          </a:prstGeom>
          <a:blipFill dpi="0" rotWithShape="1">
            <a:blip r:embed="rId3" cstate="screen">
              <a:extLst/>
            </a:blip>
            <a:srcRect/>
            <a:stretch>
              <a:fillRect/>
            </a:stretch>
          </a:blipFill>
          <a:ln cmpd="sng"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019425" y="1276350"/>
            <a:ext cx="3105150" cy="2962275"/>
            <a:chOff x="3019011" y="1275607"/>
            <a:chExt cx="3105980" cy="2962384"/>
          </a:xfrm>
        </p:grpSpPr>
        <p:grpSp>
          <p:nvGrpSpPr>
            <p:cNvPr id="21519" name="Group 38"/>
            <p:cNvGrpSpPr>
              <a:grpSpLocks/>
            </p:cNvGrpSpPr>
            <p:nvPr/>
          </p:nvGrpSpPr>
          <p:grpSpPr bwMode="auto">
            <a:xfrm flipH="1" flipV="1">
              <a:off x="3019011" y="3052206"/>
              <a:ext cx="1212601" cy="1185785"/>
              <a:chOff x="4724404" y="1514475"/>
              <a:chExt cx="1384755" cy="1354133"/>
            </a:xfrm>
          </p:grpSpPr>
          <p:sp>
            <p:nvSpPr>
              <p:cNvPr id="58" name="Freeform: Shape 43"/>
              <p:cNvSpPr>
                <a:spLocks/>
              </p:cNvSpPr>
              <p:nvPr/>
            </p:nvSpPr>
            <p:spPr bwMode="auto">
              <a:xfrm>
                <a:off x="4723749" y="1991280"/>
                <a:ext cx="877668" cy="877467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1548" name="Group 40"/>
              <p:cNvGrpSpPr>
                <a:grpSpLocks/>
              </p:cNvGrpSpPr>
              <p:nvPr/>
            </p:nvGrpSpPr>
            <p:grpSpPr bwMode="auto"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60" name="Oval 41"/>
                <p:cNvSpPr>
                  <a:spLocks/>
                </p:cNvSpPr>
                <p:nvPr/>
              </p:nvSpPr>
              <p:spPr bwMode="auto">
                <a:xfrm>
                  <a:off x="3931898" y="1276350"/>
                  <a:ext cx="751228" cy="7496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42"/>
                <p:cNvSpPr>
                  <a:spLocks/>
                </p:cNvSpPr>
                <p:nvPr/>
              </p:nvSpPr>
              <p:spPr bwMode="auto">
                <a:xfrm>
                  <a:off x="4024893" y="1369324"/>
                  <a:ext cx="565238" cy="563656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20" name="Group 45"/>
            <p:cNvGrpSpPr>
              <a:grpSpLocks/>
            </p:cNvGrpSpPr>
            <p:nvPr/>
          </p:nvGrpSpPr>
          <p:grpSpPr bwMode="auto">
            <a:xfrm flipV="1">
              <a:off x="4912386" y="3052203"/>
              <a:ext cx="1212605" cy="1185788"/>
              <a:chOff x="4724400" y="1514475"/>
              <a:chExt cx="1384759" cy="1354136"/>
            </a:xfrm>
          </p:grpSpPr>
          <p:sp>
            <p:nvSpPr>
              <p:cNvPr id="54" name="Freeform: Shape 50"/>
              <p:cNvSpPr>
                <a:spLocks/>
              </p:cNvSpPr>
              <p:nvPr/>
            </p:nvSpPr>
            <p:spPr bwMode="auto">
              <a:xfrm>
                <a:off x="4723750" y="1991279"/>
                <a:ext cx="877667" cy="87746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1544" name="Group 47"/>
              <p:cNvGrpSpPr>
                <a:grpSpLocks/>
              </p:cNvGrpSpPr>
              <p:nvPr/>
            </p:nvGrpSpPr>
            <p:grpSpPr bwMode="auto"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6" name="Oval 48"/>
                <p:cNvSpPr>
                  <a:spLocks/>
                </p:cNvSpPr>
                <p:nvPr/>
              </p:nvSpPr>
              <p:spPr bwMode="auto">
                <a:xfrm>
                  <a:off x="3931898" y="1276350"/>
                  <a:ext cx="751228" cy="7496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49"/>
                <p:cNvSpPr>
                  <a:spLocks/>
                </p:cNvSpPr>
                <p:nvPr/>
              </p:nvSpPr>
              <p:spPr bwMode="auto">
                <a:xfrm>
                  <a:off x="4024894" y="1369324"/>
                  <a:ext cx="565237" cy="563656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21" name="Group 52"/>
            <p:cNvGrpSpPr>
              <a:grpSpLocks/>
            </p:cNvGrpSpPr>
            <p:nvPr/>
          </p:nvGrpSpPr>
          <p:grpSpPr bwMode="auto">
            <a:xfrm flipH="1">
              <a:off x="3019018" y="1275607"/>
              <a:ext cx="1212604" cy="1185788"/>
              <a:chOff x="4724399" y="1514475"/>
              <a:chExt cx="1384760" cy="1354136"/>
            </a:xfrm>
          </p:grpSpPr>
          <p:sp>
            <p:nvSpPr>
              <p:cNvPr id="50" name="Freeform: Shape 77"/>
              <p:cNvSpPr>
                <a:spLocks/>
              </p:cNvSpPr>
              <p:nvPr/>
            </p:nvSpPr>
            <p:spPr bwMode="auto">
              <a:xfrm>
                <a:off x="4723756" y="1991281"/>
                <a:ext cx="877669" cy="87746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1540" name="Group 74"/>
              <p:cNvGrpSpPr>
                <a:grpSpLocks/>
              </p:cNvGrpSpPr>
              <p:nvPr/>
            </p:nvGrpSpPr>
            <p:grpSpPr bwMode="auto"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2" name="Oval 75"/>
                <p:cNvSpPr>
                  <a:spLocks/>
                </p:cNvSpPr>
                <p:nvPr/>
              </p:nvSpPr>
              <p:spPr bwMode="auto">
                <a:xfrm>
                  <a:off x="3931903" y="1276350"/>
                  <a:ext cx="751229" cy="7496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76"/>
                <p:cNvSpPr>
                  <a:spLocks/>
                </p:cNvSpPr>
                <p:nvPr/>
              </p:nvSpPr>
              <p:spPr bwMode="auto">
                <a:xfrm>
                  <a:off x="4024898" y="1369324"/>
                  <a:ext cx="565238" cy="563656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22" name="Group 79"/>
            <p:cNvGrpSpPr>
              <a:grpSpLocks/>
            </p:cNvGrpSpPr>
            <p:nvPr/>
          </p:nvGrpSpPr>
          <p:grpSpPr bwMode="auto">
            <a:xfrm>
              <a:off x="4912386" y="1275607"/>
              <a:ext cx="1212605" cy="1185788"/>
              <a:chOff x="4724400" y="1514475"/>
              <a:chExt cx="1384759" cy="1354136"/>
            </a:xfrm>
          </p:grpSpPr>
          <p:sp>
            <p:nvSpPr>
              <p:cNvPr id="46" name="Freeform: Shape 84"/>
              <p:cNvSpPr>
                <a:spLocks/>
              </p:cNvSpPr>
              <p:nvPr/>
            </p:nvSpPr>
            <p:spPr bwMode="auto">
              <a:xfrm>
                <a:off x="4723750" y="1991281"/>
                <a:ext cx="877667" cy="87746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1536" name="Group 81"/>
              <p:cNvGrpSpPr>
                <a:grpSpLocks/>
              </p:cNvGrpSpPr>
              <p:nvPr/>
            </p:nvGrpSpPr>
            <p:grpSpPr bwMode="auto"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48" name="Oval 82"/>
                <p:cNvSpPr>
                  <a:spLocks/>
                </p:cNvSpPr>
                <p:nvPr/>
              </p:nvSpPr>
              <p:spPr bwMode="auto">
                <a:xfrm>
                  <a:off x="3931898" y="1276350"/>
                  <a:ext cx="751228" cy="7496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83"/>
                <p:cNvSpPr>
                  <a:spLocks/>
                </p:cNvSpPr>
                <p:nvPr/>
              </p:nvSpPr>
              <p:spPr bwMode="auto">
                <a:xfrm>
                  <a:off x="4024894" y="1369324"/>
                  <a:ext cx="565237" cy="563656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23" name="Group 86"/>
            <p:cNvGrpSpPr>
              <a:grpSpLocks/>
            </p:cNvGrpSpPr>
            <p:nvPr/>
          </p:nvGrpSpPr>
          <p:grpSpPr bwMode="auto">
            <a:xfrm>
              <a:off x="3819734" y="2006123"/>
              <a:ext cx="1504533" cy="1501350"/>
              <a:chOff x="3867684" y="2281754"/>
              <a:chExt cx="1408633" cy="1405653"/>
            </a:xfrm>
          </p:grpSpPr>
          <p:sp>
            <p:nvSpPr>
              <p:cNvPr id="44" name="Oval 87"/>
              <p:cNvSpPr>
                <a:spLocks/>
              </p:cNvSpPr>
              <p:nvPr/>
            </p:nvSpPr>
            <p:spPr bwMode="auto">
              <a:xfrm>
                <a:off x="3867301" y="2281530"/>
                <a:ext cx="1409400" cy="1406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88"/>
              <p:cNvSpPr>
                <a:spLocks/>
              </p:cNvSpPr>
              <p:nvPr/>
            </p:nvSpPr>
            <p:spPr bwMode="auto">
              <a:xfrm>
                <a:off x="4042733" y="2455436"/>
                <a:ext cx="1058537" cy="1058293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54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2"/>
                  </a:cxn>
                </a:cxnLst>
                <a:rect l="0" t="0" r="r" b="b"/>
                <a:pathLst>
                  <a:path w="106" h="106">
                    <a:moveTo>
                      <a:pt x="106" y="52"/>
                    </a:moveTo>
                    <a:cubicBezTo>
                      <a:pt x="106" y="82"/>
                      <a:pt x="83" y="105"/>
                      <a:pt x="54" y="105"/>
                    </a:cubicBezTo>
                    <a:cubicBezTo>
                      <a:pt x="24" y="106"/>
                      <a:pt x="1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3"/>
                      <a:pt x="10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524" name="Group 89"/>
            <p:cNvGrpSpPr>
              <a:grpSpLocks/>
            </p:cNvGrpSpPr>
            <p:nvPr/>
          </p:nvGrpSpPr>
          <p:grpSpPr bwMode="auto">
            <a:xfrm>
              <a:off x="4345830" y="2533257"/>
              <a:ext cx="452345" cy="447085"/>
              <a:chOff x="3959226" y="1355724"/>
              <a:chExt cx="273050" cy="269875"/>
            </a:xfrm>
          </p:grpSpPr>
          <p:sp>
            <p:nvSpPr>
              <p:cNvPr id="40" name="Freeform: Shape 90"/>
              <p:cNvSpPr>
                <a:spLocks/>
              </p:cNvSpPr>
              <p:nvPr/>
            </p:nvSpPr>
            <p:spPr bwMode="auto">
              <a:xfrm>
                <a:off x="3983604" y="1376623"/>
                <a:ext cx="248257" cy="24915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91"/>
              <p:cNvSpPr>
                <a:spLocks/>
              </p:cNvSpPr>
              <p:nvPr/>
            </p:nvSpPr>
            <p:spPr bwMode="auto">
              <a:xfrm>
                <a:off x="3959640" y="1355540"/>
                <a:ext cx="153364" cy="154287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92"/>
              <p:cNvSpPr>
                <a:spLocks/>
              </p:cNvSpPr>
              <p:nvPr/>
            </p:nvSpPr>
            <p:spPr bwMode="auto">
              <a:xfrm>
                <a:off x="4071788" y="1464787"/>
                <a:ext cx="71889" cy="7187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93"/>
              <p:cNvSpPr>
                <a:spLocks/>
              </p:cNvSpPr>
              <p:nvPr/>
            </p:nvSpPr>
            <p:spPr bwMode="auto">
              <a:xfrm>
                <a:off x="4025779" y="1418788"/>
                <a:ext cx="160073" cy="1629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4"/>
            <p:cNvGrpSpPr/>
            <p:nvPr/>
          </p:nvGrpSpPr>
          <p:grpSpPr>
            <a:xfrm>
              <a:off x="3259532" y="1522557"/>
              <a:ext cx="339940" cy="321055"/>
              <a:chOff x="5530851" y="1866899"/>
              <a:chExt cx="285750" cy="269875"/>
            </a:xfrm>
            <a:solidFill>
              <a:schemeClr val="accent1"/>
            </a:solidFill>
          </p:grpSpPr>
          <p:sp>
            <p:nvSpPr>
              <p:cNvPr id="38" name="Oval 95"/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96"/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97"/>
            <p:cNvGrpSpPr/>
            <p:nvPr/>
          </p:nvGrpSpPr>
          <p:grpSpPr>
            <a:xfrm>
              <a:off x="3268941" y="3689187"/>
              <a:ext cx="324830" cy="279508"/>
              <a:chOff x="1941513" y="2401886"/>
              <a:chExt cx="273050" cy="234951"/>
            </a:xfrm>
            <a:solidFill>
              <a:schemeClr val="accent4"/>
            </a:solidFill>
          </p:grpSpPr>
          <p:sp>
            <p:nvSpPr>
              <p:cNvPr id="31" name="Oval 98"/>
              <p:cNvSpPr>
                <a:spLocks/>
              </p:cNvSpPr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99"/>
              <p:cNvSpPr>
                <a:spLocks/>
              </p:cNvSpPr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00"/>
              <p:cNvSpPr>
                <a:spLocks/>
              </p:cNvSpPr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01"/>
              <p:cNvSpPr>
                <a:spLocks/>
              </p:cNvSpPr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02"/>
              <p:cNvSpPr>
                <a:spLocks/>
              </p:cNvSpPr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03"/>
              <p:cNvSpPr>
                <a:spLocks/>
              </p:cNvSpPr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4"/>
              <p:cNvSpPr>
                <a:spLocks/>
              </p:cNvSpPr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8"/>
            <p:cNvGrpSpPr/>
            <p:nvPr/>
          </p:nvGrpSpPr>
          <p:grpSpPr>
            <a:xfrm>
              <a:off x="5558073" y="1512258"/>
              <a:ext cx="322939" cy="347492"/>
              <a:chOff x="1066800" y="2373312"/>
              <a:chExt cx="271462" cy="292100"/>
            </a:xfrm>
            <a:solidFill>
              <a:schemeClr val="accent2"/>
            </a:solidFill>
          </p:grpSpPr>
          <p:sp>
            <p:nvSpPr>
              <p:cNvPr id="28" name="Oval 109"/>
              <p:cNvSpPr>
                <a:spLocks/>
              </p:cNvSpPr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10"/>
              <p:cNvSpPr>
                <a:spLocks/>
              </p:cNvSpPr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22"/>
              <p:cNvSpPr>
                <a:spLocks/>
              </p:cNvSpPr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23"/>
            <p:cNvGrpSpPr/>
            <p:nvPr/>
          </p:nvGrpSpPr>
          <p:grpSpPr>
            <a:xfrm>
              <a:off x="5548654" y="3668613"/>
              <a:ext cx="321053" cy="321053"/>
              <a:chOff x="5535613" y="2382837"/>
              <a:chExt cx="269875" cy="269875"/>
            </a:xfrm>
            <a:solidFill>
              <a:schemeClr val="accent3"/>
            </a:solidFill>
          </p:grpSpPr>
          <p:sp>
            <p:nvSpPr>
              <p:cNvPr id="26" name="Freeform: Shape 124"/>
              <p:cNvSpPr>
                <a:spLocks/>
              </p:cNvSpPr>
              <p:nvPr/>
            </p:nvSpPr>
            <p:spPr bwMode="auto">
              <a:xfrm>
                <a:off x="5535613" y="2382837"/>
                <a:ext cx="269875" cy="269875"/>
              </a:xfrm>
              <a:custGeom>
                <a:avLst/>
                <a:gdLst/>
                <a:ahLst/>
                <a:cxnLst>
                  <a:cxn ang="0">
                    <a:pos x="59" y="107"/>
                  </a:cxn>
                  <a:cxn ang="0">
                    <a:pos x="11" y="59"/>
                  </a:cxn>
                  <a:cxn ang="0">
                    <a:pos x="23" y="27"/>
                  </a:cxn>
                  <a:cxn ang="0">
                    <a:pos x="59" y="11"/>
                  </a:cxn>
                  <a:cxn ang="0">
                    <a:pos x="107" y="59"/>
                  </a:cxn>
                  <a:cxn ang="0">
                    <a:pos x="107" y="64"/>
                  </a:cxn>
                  <a:cxn ang="0">
                    <a:pos x="59" y="107"/>
                  </a:cxn>
                  <a:cxn ang="0">
                    <a:pos x="59" y="0"/>
                  </a:cxn>
                  <a:cxn ang="0">
                    <a:pos x="15" y="20"/>
                  </a:cxn>
                  <a:cxn ang="0">
                    <a:pos x="0" y="59"/>
                  </a:cxn>
                  <a:cxn ang="0">
                    <a:pos x="59" y="118"/>
                  </a:cxn>
                  <a:cxn ang="0">
                    <a:pos x="118" y="64"/>
                  </a:cxn>
                  <a:cxn ang="0">
                    <a:pos x="118" y="59"/>
                  </a:cxn>
                  <a:cxn ang="0">
                    <a:pos x="59" y="0"/>
                  </a:cxn>
                </a:cxnLst>
                <a:rect l="0" t="0" r="r" b="b"/>
                <a:pathLst>
                  <a:path w="118" h="118">
                    <a:moveTo>
                      <a:pt x="59" y="107"/>
                    </a:moveTo>
                    <a:cubicBezTo>
                      <a:pt x="33" y="107"/>
                      <a:pt x="11" y="86"/>
                      <a:pt x="11" y="59"/>
                    </a:cubicBezTo>
                    <a:cubicBezTo>
                      <a:pt x="11" y="47"/>
                      <a:pt x="16" y="36"/>
                      <a:pt x="23" y="27"/>
                    </a:cubicBezTo>
                    <a:cubicBezTo>
                      <a:pt x="32" y="17"/>
                      <a:pt x="45" y="11"/>
                      <a:pt x="59" y="11"/>
                    </a:cubicBezTo>
                    <a:cubicBezTo>
                      <a:pt x="86" y="11"/>
                      <a:pt x="107" y="33"/>
                      <a:pt x="107" y="59"/>
                    </a:cubicBezTo>
                    <a:cubicBezTo>
                      <a:pt x="107" y="61"/>
                      <a:pt x="107" y="62"/>
                      <a:pt x="107" y="64"/>
                    </a:cubicBezTo>
                    <a:cubicBezTo>
                      <a:pt x="104" y="88"/>
                      <a:pt x="84" y="107"/>
                      <a:pt x="59" y="107"/>
                    </a:cubicBezTo>
                    <a:moveTo>
                      <a:pt x="59" y="0"/>
                    </a:moveTo>
                    <a:cubicBezTo>
                      <a:pt x="42" y="0"/>
                      <a:pt x="26" y="8"/>
                      <a:pt x="15" y="20"/>
                    </a:cubicBezTo>
                    <a:cubicBezTo>
                      <a:pt x="6" y="30"/>
                      <a:pt x="0" y="44"/>
                      <a:pt x="0" y="59"/>
                    </a:cubicBezTo>
                    <a:cubicBezTo>
                      <a:pt x="0" y="92"/>
                      <a:pt x="26" y="118"/>
                      <a:pt x="59" y="118"/>
                    </a:cubicBezTo>
                    <a:cubicBezTo>
                      <a:pt x="90" y="118"/>
                      <a:pt x="116" y="94"/>
                      <a:pt x="118" y="64"/>
                    </a:cubicBezTo>
                    <a:cubicBezTo>
                      <a:pt x="118" y="62"/>
                      <a:pt x="118" y="61"/>
                      <a:pt x="118" y="59"/>
                    </a:cubicBezTo>
                    <a:cubicBezTo>
                      <a:pt x="118" y="27"/>
                      <a:pt x="92" y="0"/>
                      <a:pt x="5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25"/>
              <p:cNvSpPr>
                <a:spLocks/>
              </p:cNvSpPr>
              <p:nvPr/>
            </p:nvSpPr>
            <p:spPr bwMode="auto">
              <a:xfrm>
                <a:off x="5584825" y="2425699"/>
                <a:ext cx="179387" cy="185738"/>
              </a:xfrm>
              <a:custGeom>
                <a:avLst/>
                <a:gdLst/>
                <a:ahLst/>
                <a:cxnLst>
                  <a:cxn ang="0">
                    <a:pos x="77" y="44"/>
                  </a:cxn>
                  <a:cxn ang="0">
                    <a:pos x="78" y="40"/>
                  </a:cxn>
                  <a:cxn ang="0">
                    <a:pos x="37" y="0"/>
                  </a:cxn>
                  <a:cxn ang="0">
                    <a:pos x="7" y="13"/>
                  </a:cxn>
                  <a:cxn ang="0">
                    <a:pos x="1" y="23"/>
                  </a:cxn>
                  <a:cxn ang="0">
                    <a:pos x="2" y="27"/>
                  </a:cxn>
                  <a:cxn ang="0">
                    <a:pos x="35" y="40"/>
                  </a:cxn>
                  <a:cxn ang="0">
                    <a:pos x="37" y="43"/>
                  </a:cxn>
                  <a:cxn ang="0">
                    <a:pos x="37" y="78"/>
                  </a:cxn>
                  <a:cxn ang="0">
                    <a:pos x="40" y="81"/>
                  </a:cxn>
                  <a:cxn ang="0">
                    <a:pos x="77" y="44"/>
                  </a:cxn>
                </a:cxnLst>
                <a:rect l="0" t="0" r="r" b="b"/>
                <a:pathLst>
                  <a:path w="78" h="81">
                    <a:moveTo>
                      <a:pt x="77" y="44"/>
                    </a:moveTo>
                    <a:cubicBezTo>
                      <a:pt x="78" y="43"/>
                      <a:pt x="78" y="42"/>
                      <a:pt x="78" y="40"/>
                    </a:cubicBezTo>
                    <a:cubicBezTo>
                      <a:pt x="78" y="18"/>
                      <a:pt x="60" y="0"/>
                      <a:pt x="37" y="0"/>
                    </a:cubicBezTo>
                    <a:cubicBezTo>
                      <a:pt x="25" y="0"/>
                      <a:pt x="15" y="5"/>
                      <a:pt x="7" y="13"/>
                    </a:cubicBezTo>
                    <a:cubicBezTo>
                      <a:pt x="4" y="16"/>
                      <a:pt x="2" y="19"/>
                      <a:pt x="1" y="23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7" y="40"/>
                      <a:pt x="37" y="43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0"/>
                      <a:pt x="39" y="81"/>
                      <a:pt x="40" y="81"/>
                    </a:cubicBezTo>
                    <a:cubicBezTo>
                      <a:pt x="61" y="79"/>
                      <a:pt x="76" y="64"/>
                      <a:pt x="77" y="4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6105525" y="3405188"/>
            <a:ext cx="2282825" cy="847725"/>
            <a:chOff x="1415480" y="1669738"/>
            <a:chExt cx="3043975" cy="1131121"/>
          </a:xfrm>
        </p:grpSpPr>
        <p:sp>
          <p:nvSpPr>
            <p:cNvPr id="24" name="TextBox 62"/>
            <p:cNvSpPr txBox="1">
              <a:spLocks/>
            </p:cNvSpPr>
            <p:nvPr/>
          </p:nvSpPr>
          <p:spPr bwMode="auto">
            <a:xfrm>
              <a:off x="1415480" y="1669738"/>
              <a:ext cx="2912733" cy="3092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>
              <a:norm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过渡期：三个月</a:t>
              </a:r>
            </a:p>
          </p:txBody>
        </p:sp>
        <p:sp>
          <p:nvSpPr>
            <p:cNvPr id="25" name="TextBox 63"/>
            <p:cNvSpPr txBox="1">
              <a:spLocks/>
            </p:cNvSpPr>
            <p:nvPr/>
          </p:nvSpPr>
          <p:spPr bwMode="auto">
            <a:xfrm>
              <a:off x="1415480" y="1978996"/>
              <a:ext cx="3043975" cy="821863"/>
            </a:xfrm>
            <a:prstGeom prst="rect">
              <a:avLst/>
            </a:prstGeom>
            <a:noFill/>
            <a:extLst/>
          </p:spPr>
          <p:txBody>
            <a:bodyPr lIns="360000" tIns="0" rIns="0" bIns="0" anchor="ctr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税率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16%/13%/10%——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11%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税率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9%——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8%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6105525" y="1219200"/>
            <a:ext cx="2184400" cy="1103313"/>
            <a:chOff x="1415480" y="1669738"/>
            <a:chExt cx="2913191" cy="1470831"/>
          </a:xfrm>
        </p:grpSpPr>
        <p:sp>
          <p:nvSpPr>
            <p:cNvPr id="22" name="TextBox 65"/>
            <p:cNvSpPr txBox="1">
              <a:spLocks/>
            </p:cNvSpPr>
            <p:nvPr/>
          </p:nvSpPr>
          <p:spPr bwMode="auto">
            <a:xfrm>
              <a:off x="1415480" y="1669738"/>
              <a:ext cx="2913191" cy="308980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>
              <a:norm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退税率变化</a:t>
              </a:r>
            </a:p>
          </p:txBody>
        </p:sp>
        <p:sp>
          <p:nvSpPr>
            <p:cNvPr id="23" name="TextBox 66"/>
            <p:cNvSpPr txBox="1">
              <a:spLocks/>
            </p:cNvSpPr>
            <p:nvPr/>
          </p:nvSpPr>
          <p:spPr bwMode="auto">
            <a:xfrm>
              <a:off x="1415480" y="1978718"/>
              <a:ext cx="2913191" cy="1161851"/>
            </a:xfrm>
            <a:prstGeom prst="rect">
              <a:avLst/>
            </a:prstGeom>
            <a:noFill/>
            <a:extLst/>
          </p:spPr>
          <p:txBody>
            <a:bodyPr lIns="360000" tIns="0" rIns="0" bIns="0" anchor="ctr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日起，增加一档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8%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退税率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退税物品税率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13%——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11%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退税物品税率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9%——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退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8%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608013" y="1292225"/>
            <a:ext cx="2409825" cy="758825"/>
            <a:chOff x="1115456" y="1669738"/>
            <a:chExt cx="3213215" cy="1011258"/>
          </a:xfrm>
        </p:grpSpPr>
        <p:sp>
          <p:nvSpPr>
            <p:cNvPr id="20" name="TextBox 105"/>
            <p:cNvSpPr txBox="1">
              <a:spLocks/>
            </p:cNvSpPr>
            <p:nvPr/>
          </p:nvSpPr>
          <p:spPr bwMode="auto">
            <a:xfrm>
              <a:off x="1416033" y="1669738"/>
              <a:ext cx="2912638" cy="310994"/>
            </a:xfrm>
            <a:prstGeom prst="rect">
              <a:avLst/>
            </a:prstGeom>
            <a:noFill/>
            <a:extLst/>
          </p:spPr>
          <p:txBody>
            <a:bodyPr wrap="none" lIns="360000" tIns="0" rIns="360000" bIns="0" anchor="ctr">
              <a:norm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境外旅客</a:t>
              </a:r>
            </a:p>
          </p:txBody>
        </p:sp>
        <p:sp>
          <p:nvSpPr>
            <p:cNvPr id="21" name="TextBox 106"/>
            <p:cNvSpPr txBox="1">
              <a:spLocks/>
            </p:cNvSpPr>
            <p:nvPr/>
          </p:nvSpPr>
          <p:spPr bwMode="auto">
            <a:xfrm>
              <a:off x="1115456" y="2039969"/>
              <a:ext cx="3208982" cy="641027"/>
            </a:xfrm>
            <a:prstGeom prst="rect">
              <a:avLst/>
            </a:prstGeom>
            <a:noFill/>
            <a:extLst/>
          </p:spPr>
          <p:txBody>
            <a:bodyPr lIns="360000" tIns="0" rIns="360000" bIns="0" anchor="ctr">
              <a:normAutofit fontScale="55000" lnSpcReduction="20000"/>
            </a:bodyPr>
            <a:lstStyle/>
            <a:p>
              <a:pPr algn="r">
                <a:lnSpc>
                  <a:spcPct val="170000"/>
                </a:lnSpc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在我国境内连续居住不超过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183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天的外国人和港澳台同胞</a:t>
              </a: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222250" y="3321050"/>
            <a:ext cx="2797175" cy="1114425"/>
            <a:chOff x="599163" y="1669738"/>
            <a:chExt cx="3729510" cy="866137"/>
          </a:xfrm>
        </p:grpSpPr>
        <p:sp>
          <p:nvSpPr>
            <p:cNvPr id="18" name="TextBox 111"/>
            <p:cNvSpPr txBox="1">
              <a:spLocks/>
            </p:cNvSpPr>
            <p:nvPr/>
          </p:nvSpPr>
          <p:spPr bwMode="auto">
            <a:xfrm>
              <a:off x="1416184" y="1669738"/>
              <a:ext cx="2912489" cy="309688"/>
            </a:xfrm>
            <a:prstGeom prst="rect">
              <a:avLst/>
            </a:prstGeom>
            <a:noFill/>
            <a:extLst/>
          </p:spPr>
          <p:txBody>
            <a:bodyPr wrap="none" lIns="360000" tIns="0" rIns="360000" bIns="0" anchor="ctr">
              <a:norm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离境退税商店</a:t>
              </a:r>
            </a:p>
          </p:txBody>
        </p:sp>
        <p:sp>
          <p:nvSpPr>
            <p:cNvPr id="19" name="TextBox 112"/>
            <p:cNvSpPr txBox="1">
              <a:spLocks/>
            </p:cNvSpPr>
            <p:nvPr/>
          </p:nvSpPr>
          <p:spPr bwMode="auto">
            <a:xfrm>
              <a:off x="599163" y="1979426"/>
              <a:ext cx="3729510" cy="556449"/>
            </a:xfrm>
            <a:prstGeom prst="rect">
              <a:avLst/>
            </a:prstGeom>
            <a:noFill/>
            <a:extLst/>
          </p:spPr>
          <p:txBody>
            <a:bodyPr lIns="36000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全国</a:t>
              </a:r>
              <a:r>
                <a:rPr lang="en-US" altLang="zh-CN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26</a:t>
              </a:r>
              <a:r>
                <a:rPr lang="zh-CN" altLang="en-US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个省（市）实施；</a:t>
              </a:r>
              <a:endParaRPr lang="en-US" altLang="zh-CN" sz="1000">
                <a:latin typeface="微软雅黑" pitchFamily="34" charset="-122"/>
                <a:ea typeface="微软雅黑" pitchFamily="34" charset="-122"/>
                <a:cs typeface="宋体" charset="-122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广东省</a:t>
              </a:r>
              <a:r>
                <a:rPr lang="en-US" altLang="zh-CN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79</a:t>
              </a:r>
              <a:r>
                <a:rPr lang="zh-CN" altLang="en-US" sz="1000">
                  <a:latin typeface="微软雅黑" pitchFamily="34" charset="-122"/>
                  <a:ea typeface="微软雅黑" pitchFamily="34" charset="-122"/>
                  <a:cs typeface="宋体" charset="-122"/>
                  <a:sym typeface="+mn-lt"/>
                </a:rPr>
                <a:t>家，分布在广州、珠海、佛山等城市。</a:t>
              </a:r>
            </a:p>
          </p:txBody>
        </p:sp>
      </p:grpSp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境外旅客购物离境退税政策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863725" y="2833688"/>
            <a:ext cx="5307013" cy="1665287"/>
            <a:chOff x="1863543" y="2833686"/>
            <a:chExt cx="5307173" cy="1665288"/>
          </a:xfrm>
        </p:grpSpPr>
        <p:sp>
          <p:nvSpPr>
            <p:cNvPr id="22544" name="五边形 29"/>
            <p:cNvSpPr>
              <a:spLocks noChangeArrowheads="1"/>
            </p:cNvSpPr>
            <p:nvPr/>
          </p:nvSpPr>
          <p:spPr bwMode="auto">
            <a:xfrm>
              <a:off x="2577918" y="3867149"/>
              <a:ext cx="1258887" cy="387350"/>
            </a:xfrm>
            <a:prstGeom prst="homePlate">
              <a:avLst>
                <a:gd name="adj" fmla="val 4990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22545" name="TextBox 22"/>
            <p:cNvSpPr txBox="1">
              <a:spLocks noChangeArrowheads="1"/>
            </p:cNvSpPr>
            <p:nvPr/>
          </p:nvSpPr>
          <p:spPr bwMode="auto">
            <a:xfrm>
              <a:off x="2720793" y="3930649"/>
              <a:ext cx="105092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100" b="1">
                  <a:solidFill>
                    <a:srgbClr val="F8F8F8"/>
                  </a:solidFill>
                  <a:ea typeface="微软雅黑" pitchFamily="34" charset="-122"/>
                </a:rPr>
                <a:t>  早沟通</a:t>
              </a:r>
            </a:p>
          </p:txBody>
        </p:sp>
        <p:sp>
          <p:nvSpPr>
            <p:cNvPr id="33" name="任意多边形 32"/>
            <p:cNvSpPr/>
            <p:nvPr/>
          </p:nvSpPr>
          <p:spPr bwMode="auto">
            <a:xfrm flipV="1">
              <a:off x="1863543" y="2833686"/>
              <a:ext cx="855689" cy="1227138"/>
            </a:xfrm>
            <a:custGeom>
              <a:avLst/>
              <a:gdLst>
                <a:gd name="connsiteX0" fmla="*/ 0 w 1092530"/>
                <a:gd name="connsiteY0" fmla="*/ 1068780 h 1068780"/>
                <a:gd name="connsiteX1" fmla="*/ 1092530 w 1092530"/>
                <a:gd name="connsiteY1" fmla="*/ 0 h 10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2530" h="1068780">
                  <a:moveTo>
                    <a:pt x="0" y="1068780"/>
                  </a:moveTo>
                  <a:lnTo>
                    <a:pt x="1092530" y="0"/>
                  </a:ln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62118" tIns="31058" rIns="62118" bIns="31058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11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7" name="圆角矩形 42"/>
            <p:cNvSpPr>
              <a:spLocks noChangeArrowheads="1"/>
            </p:cNvSpPr>
            <p:nvPr/>
          </p:nvSpPr>
          <p:spPr bwMode="auto">
            <a:xfrm>
              <a:off x="3570418" y="3622674"/>
              <a:ext cx="3600298" cy="876300"/>
            </a:xfrm>
            <a:prstGeom prst="roundRect">
              <a:avLst>
                <a:gd name="adj" fmla="val 9991"/>
              </a:avLst>
            </a:prstGeom>
            <a:solidFill>
              <a:srgbClr val="F2F2F2"/>
            </a:solidFill>
            <a:ln w="3175">
              <a:solidFill>
                <a:srgbClr val="7F7F7F"/>
              </a:solidFill>
              <a:bevel/>
              <a:headEnd/>
              <a:tailEnd/>
            </a:ln>
          </p:spPr>
          <p:txBody>
            <a:bodyPr lIns="62118" tIns="31058" rIns="62118" bIns="31058" anchor="ctr"/>
            <a:lstStyle/>
            <a:p>
              <a:pPr lvl="2"/>
              <a:endParaRPr lang="zh-CN" altLang="en-US" sz="1000">
                <a:solidFill>
                  <a:srgbClr val="434343"/>
                </a:solidFill>
                <a:latin typeface="Arial" charset="0"/>
              </a:endParaRPr>
            </a:p>
          </p:txBody>
        </p:sp>
        <p:sp>
          <p:nvSpPr>
            <p:cNvPr id="22548" name="TextBox 32"/>
            <p:cNvSpPr txBox="1">
              <a:spLocks noChangeArrowheads="1"/>
            </p:cNvSpPr>
            <p:nvPr/>
          </p:nvSpPr>
          <p:spPr bwMode="auto">
            <a:xfrm>
              <a:off x="3836805" y="3841749"/>
              <a:ext cx="2657475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配合税务部门做好预测</a:t>
              </a:r>
              <a:endParaRPr lang="en-US" altLang="zh-CN" sz="1200">
                <a:solidFill>
                  <a:srgbClr val="404040"/>
                </a:solidFill>
                <a:ea typeface="微软雅黑" pitchFamily="34" charset="-122"/>
              </a:endParaRPr>
            </a:p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重大事项及时沟通</a:t>
              </a: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863725" y="2395538"/>
            <a:ext cx="5300663" cy="876300"/>
            <a:chOff x="1863543" y="2395536"/>
            <a:chExt cx="5301444" cy="876300"/>
          </a:xfrm>
        </p:grpSpPr>
        <p:sp>
          <p:nvSpPr>
            <p:cNvPr id="22539" name="五边形 27"/>
            <p:cNvSpPr>
              <a:spLocks noChangeArrowheads="1"/>
            </p:cNvSpPr>
            <p:nvPr/>
          </p:nvSpPr>
          <p:spPr bwMode="auto">
            <a:xfrm>
              <a:off x="2577918" y="2620961"/>
              <a:ext cx="1258887" cy="385763"/>
            </a:xfrm>
            <a:prstGeom prst="homePlate">
              <a:avLst>
                <a:gd name="adj" fmla="val 5011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22540" name="TextBox 22"/>
            <p:cNvSpPr txBox="1">
              <a:spLocks noChangeArrowheads="1"/>
            </p:cNvSpPr>
            <p:nvPr/>
          </p:nvSpPr>
          <p:spPr bwMode="auto">
            <a:xfrm>
              <a:off x="2720793" y="2697161"/>
              <a:ext cx="105092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100" b="1">
                  <a:solidFill>
                    <a:srgbClr val="F8F8F8"/>
                  </a:solidFill>
                  <a:ea typeface="微软雅黑" pitchFamily="34" charset="-122"/>
                </a:rPr>
                <a:t>  早提交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>
              <a:off x="1863543" y="2833686"/>
              <a:ext cx="85578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42" name="圆角矩形 41"/>
            <p:cNvSpPr>
              <a:spLocks noChangeArrowheads="1"/>
            </p:cNvSpPr>
            <p:nvPr/>
          </p:nvSpPr>
          <p:spPr bwMode="auto">
            <a:xfrm>
              <a:off x="3570417" y="2395536"/>
              <a:ext cx="3594570" cy="876300"/>
            </a:xfrm>
            <a:prstGeom prst="roundRect">
              <a:avLst>
                <a:gd name="adj" fmla="val 9991"/>
              </a:avLst>
            </a:prstGeom>
            <a:solidFill>
              <a:srgbClr val="F2F2F2"/>
            </a:solidFill>
            <a:ln w="3175">
              <a:solidFill>
                <a:srgbClr val="7F7F7F"/>
              </a:solidFill>
              <a:bevel/>
              <a:headEnd/>
              <a:tailEnd/>
            </a:ln>
          </p:spPr>
          <p:txBody>
            <a:bodyPr lIns="62118" tIns="31058" rIns="62118" bIns="31058" anchor="ctr"/>
            <a:lstStyle/>
            <a:p>
              <a:pPr lvl="2"/>
              <a:endParaRPr lang="zh-CN" altLang="en-US" sz="1000">
                <a:solidFill>
                  <a:srgbClr val="434343"/>
                </a:solidFill>
              </a:endParaRPr>
            </a:p>
          </p:txBody>
        </p:sp>
        <p:sp>
          <p:nvSpPr>
            <p:cNvPr id="22543" name="TextBox 32"/>
            <p:cNvSpPr txBox="1">
              <a:spLocks noChangeArrowheads="1"/>
            </p:cNvSpPr>
            <p:nvPr/>
          </p:nvSpPr>
          <p:spPr bwMode="auto">
            <a:xfrm>
              <a:off x="3860618" y="2586829"/>
              <a:ext cx="2871562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出口退（免）税网上申报后，尽快提交</a:t>
              </a:r>
              <a:r>
                <a:rPr lang="en-US" altLang="zh-CN" sz="1200">
                  <a:solidFill>
                    <a:srgbClr val="404040"/>
                  </a:solidFill>
                  <a:ea typeface="微软雅黑" pitchFamily="34" charset="-122"/>
                </a:rPr>
                <a:t>《</a:t>
              </a:r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申报汇总表</a:t>
              </a:r>
              <a:r>
                <a:rPr lang="en-US" altLang="zh-CN" sz="1200">
                  <a:solidFill>
                    <a:srgbClr val="404040"/>
                  </a:solidFill>
                  <a:ea typeface="微软雅黑" pitchFamily="34" charset="-122"/>
                </a:rPr>
                <a:t>》</a:t>
              </a:r>
              <a:endParaRPr lang="zh-CN" altLang="en-US" sz="1200">
                <a:solidFill>
                  <a:srgbClr val="40404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863725" y="1181100"/>
            <a:ext cx="5300663" cy="1635125"/>
            <a:chOff x="1863543" y="1181099"/>
            <a:chExt cx="5301444" cy="1635125"/>
          </a:xfrm>
        </p:grpSpPr>
        <p:sp>
          <p:nvSpPr>
            <p:cNvPr id="22534" name="五边形 25"/>
            <p:cNvSpPr>
              <a:spLocks noChangeArrowheads="1"/>
            </p:cNvSpPr>
            <p:nvPr/>
          </p:nvSpPr>
          <p:spPr bwMode="auto">
            <a:xfrm>
              <a:off x="2577918" y="1430336"/>
              <a:ext cx="1258887" cy="385763"/>
            </a:xfrm>
            <a:prstGeom prst="homePlate">
              <a:avLst>
                <a:gd name="adj" fmla="val 5011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pPr algn="ctr"/>
              <a:endParaRPr lang="zh-CN" altLang="en-US" sz="1400" b="1">
                <a:solidFill>
                  <a:srgbClr val="F8F8F8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22535" name="圆角矩形 43"/>
            <p:cNvSpPr>
              <a:spLocks noChangeArrowheads="1"/>
            </p:cNvSpPr>
            <p:nvPr/>
          </p:nvSpPr>
          <p:spPr bwMode="auto">
            <a:xfrm>
              <a:off x="3570416" y="1181099"/>
              <a:ext cx="3594571" cy="874712"/>
            </a:xfrm>
            <a:prstGeom prst="roundRect">
              <a:avLst>
                <a:gd name="adj" fmla="val 9991"/>
              </a:avLst>
            </a:prstGeom>
            <a:solidFill>
              <a:srgbClr val="F2F2F2"/>
            </a:solidFill>
            <a:ln w="3175">
              <a:solidFill>
                <a:srgbClr val="7F7F7F"/>
              </a:solidFill>
              <a:bevel/>
              <a:headEnd/>
              <a:tailEnd/>
            </a:ln>
          </p:spPr>
          <p:txBody>
            <a:bodyPr lIns="62118" tIns="31058" rIns="62118" bIns="31058" anchor="ctr"/>
            <a:lstStyle/>
            <a:p>
              <a:pPr lvl="2"/>
              <a:endParaRPr lang="zh-CN" altLang="en-US" sz="1000">
                <a:solidFill>
                  <a:srgbClr val="434343"/>
                </a:solidFill>
                <a:latin typeface="Arial" charset="0"/>
              </a:endParaRPr>
            </a:p>
          </p:txBody>
        </p:sp>
        <p:sp>
          <p:nvSpPr>
            <p:cNvPr id="22536" name="TextBox 22"/>
            <p:cNvSpPr txBox="1">
              <a:spLocks noChangeArrowheads="1"/>
            </p:cNvSpPr>
            <p:nvPr/>
          </p:nvSpPr>
          <p:spPr bwMode="auto">
            <a:xfrm>
              <a:off x="2714443" y="1492249"/>
              <a:ext cx="105727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100" b="1">
                  <a:solidFill>
                    <a:srgbClr val="F8F8F8"/>
                  </a:solidFill>
                  <a:ea typeface="微软雅黑" pitchFamily="34" charset="-122"/>
                </a:rPr>
                <a:t>  早准备</a:t>
              </a:r>
            </a:p>
          </p:txBody>
        </p:sp>
        <p:sp>
          <p:nvSpPr>
            <p:cNvPr id="32" name="任意多边形 31"/>
            <p:cNvSpPr/>
            <p:nvPr/>
          </p:nvSpPr>
          <p:spPr bwMode="auto">
            <a:xfrm>
              <a:off x="1863543" y="1611312"/>
              <a:ext cx="855789" cy="1204912"/>
            </a:xfrm>
            <a:custGeom>
              <a:avLst/>
              <a:gdLst>
                <a:gd name="connsiteX0" fmla="*/ 0 w 1092530"/>
                <a:gd name="connsiteY0" fmla="*/ 1068780 h 1068780"/>
                <a:gd name="connsiteX1" fmla="*/ 1092530 w 1092530"/>
                <a:gd name="connsiteY1" fmla="*/ 0 h 10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2530" h="1068780">
                  <a:moveTo>
                    <a:pt x="0" y="1068780"/>
                  </a:moveTo>
                  <a:lnTo>
                    <a:pt x="1092530" y="0"/>
                  </a:ln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62118" tIns="31058" rIns="62118" bIns="31058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11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8" name="TextBox 32"/>
            <p:cNvSpPr txBox="1">
              <a:spLocks noChangeArrowheads="1"/>
            </p:cNvSpPr>
            <p:nvPr/>
          </p:nvSpPr>
          <p:spPr bwMode="auto">
            <a:xfrm>
              <a:off x="3860895" y="1376361"/>
              <a:ext cx="2517755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18" tIns="31058" rIns="62118" bIns="31058" anchor="ctr"/>
            <a:lstStyle/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及时提交报关单信息</a:t>
              </a:r>
              <a:endParaRPr lang="en-US" altLang="zh-CN" sz="1200">
                <a:solidFill>
                  <a:srgbClr val="404040"/>
                </a:solidFill>
                <a:ea typeface="微软雅黑" pitchFamily="34" charset="-122"/>
              </a:endParaRPr>
            </a:p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及时开票</a:t>
              </a:r>
              <a:endParaRPr lang="en-US" altLang="zh-CN" sz="1200">
                <a:solidFill>
                  <a:srgbClr val="404040"/>
                </a:solidFill>
                <a:ea typeface="微软雅黑" pitchFamily="34" charset="-122"/>
              </a:endParaRPr>
            </a:p>
            <a:p>
              <a:r>
                <a:rPr lang="zh-CN" altLang="en-US" sz="1200">
                  <a:solidFill>
                    <a:srgbClr val="404040"/>
                  </a:solidFill>
                  <a:ea typeface="微软雅黑" pitchFamily="34" charset="-122"/>
                </a:rPr>
                <a:t>及时申报</a:t>
              </a:r>
              <a:endParaRPr lang="en-US" altLang="zh-CN" sz="1200">
                <a:solidFill>
                  <a:srgbClr val="404040"/>
                </a:solidFill>
                <a:ea typeface="微软雅黑" pitchFamily="34" charset="-122"/>
              </a:endParaRPr>
            </a:p>
          </p:txBody>
        </p:sp>
      </p:grpSp>
      <p:sp>
        <p:nvSpPr>
          <p:cNvPr id="22532" name="TextBox 23"/>
          <p:cNvSpPr txBox="1">
            <a:spLocks noChangeArrowheads="1"/>
          </p:cNvSpPr>
          <p:nvPr/>
        </p:nvSpPr>
        <p:spPr bwMode="auto">
          <a:xfrm>
            <a:off x="355600" y="206375"/>
            <a:ext cx="341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关于加快退税的温馨提示</a:t>
            </a:r>
          </a:p>
        </p:txBody>
      </p:sp>
      <p:sp>
        <p:nvSpPr>
          <p:cNvPr id="22533" name="椭圆 34"/>
          <p:cNvSpPr>
            <a:spLocks noChangeArrowheads="1"/>
          </p:cNvSpPr>
          <p:nvPr/>
        </p:nvSpPr>
        <p:spPr bwMode="auto">
          <a:xfrm>
            <a:off x="1331913" y="2362200"/>
            <a:ext cx="942975" cy="9429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62118" tIns="31058" rIns="62118" bIns="31058" anchor="ctr"/>
          <a:lstStyle/>
          <a:p>
            <a:pPr algn="ctr"/>
            <a:r>
              <a:rPr lang="zh-CN" altLang="en-US" sz="1400" b="1">
                <a:solidFill>
                  <a:srgbClr val="F8F8F8"/>
                </a:solidFill>
                <a:ea typeface="微软雅黑" pitchFamily="34" charset="-122"/>
              </a:rPr>
              <a:t>加快</a:t>
            </a:r>
            <a:endParaRPr lang="en-US" altLang="zh-CN" sz="1400" b="1">
              <a:solidFill>
                <a:srgbClr val="F8F8F8"/>
              </a:solidFill>
              <a:ea typeface="微软雅黑" pitchFamily="34" charset="-122"/>
            </a:endParaRPr>
          </a:p>
          <a:p>
            <a:pPr algn="ctr"/>
            <a:r>
              <a:rPr lang="zh-CN" altLang="en-US" sz="1400" b="1">
                <a:solidFill>
                  <a:srgbClr val="F8F8F8"/>
                </a:solidFill>
                <a:ea typeface="微软雅黑" pitchFamily="34" charset="-122"/>
              </a:rPr>
              <a:t>退税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矩形 27"/>
          <p:cNvGrpSpPr>
            <a:grpSpLocks/>
          </p:cNvGrpSpPr>
          <p:nvPr/>
        </p:nvGrpSpPr>
        <p:grpSpPr bwMode="auto">
          <a:xfrm>
            <a:off x="4475163" y="2478088"/>
            <a:ext cx="4760912" cy="2876550"/>
            <a:chOff x="3759" y="2081"/>
            <a:chExt cx="3998" cy="2416"/>
          </a:xfrm>
        </p:grpSpPr>
        <p:pic>
          <p:nvPicPr>
            <p:cNvPr id="28675" name="矩形 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9" y="2081"/>
              <a:ext cx="3998" cy="2416"/>
            </a:xfrm>
            <a:prstGeom prst="rect">
              <a:avLst/>
            </a:prstGeom>
            <a:noFill/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 rot="1451766">
              <a:off x="3761" y="2866"/>
              <a:ext cx="3996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等线"/>
                <a:ea typeface="等线"/>
                <a:cs typeface="等线"/>
              </a:endParaRPr>
            </a:p>
          </p:txBody>
        </p:sp>
      </p:grpSp>
      <p:grpSp>
        <p:nvGrpSpPr>
          <p:cNvPr id="27" name="矩形 26"/>
          <p:cNvGrpSpPr>
            <a:grpSpLocks/>
          </p:cNvGrpSpPr>
          <p:nvPr/>
        </p:nvGrpSpPr>
        <p:grpSpPr bwMode="auto">
          <a:xfrm>
            <a:off x="4251325" y="3876675"/>
            <a:ext cx="3022600" cy="2044700"/>
            <a:chOff x="3571" y="3256"/>
            <a:chExt cx="2538" cy="1717"/>
          </a:xfrm>
        </p:grpSpPr>
        <p:pic>
          <p:nvPicPr>
            <p:cNvPr id="28678" name="矩形 2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" y="3256"/>
              <a:ext cx="2538" cy="1717"/>
            </a:xfrm>
            <a:prstGeom prst="rect">
              <a:avLst/>
            </a:prstGeom>
            <a:noFill/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 rot="1451766">
              <a:off x="3628" y="3723"/>
              <a:ext cx="2424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等线"/>
                <a:ea typeface="等线"/>
                <a:cs typeface="等线"/>
              </a:endParaRPr>
            </a:p>
          </p:txBody>
        </p:sp>
      </p:grpSp>
      <p:grpSp>
        <p:nvGrpSpPr>
          <p:cNvPr id="26" name="矩形 25"/>
          <p:cNvGrpSpPr>
            <a:grpSpLocks/>
          </p:cNvGrpSpPr>
          <p:nvPr/>
        </p:nvGrpSpPr>
        <p:grpSpPr bwMode="auto">
          <a:xfrm>
            <a:off x="3346450" y="2949575"/>
            <a:ext cx="3324225" cy="2179638"/>
            <a:chOff x="2811" y="2477"/>
            <a:chExt cx="2792" cy="1831"/>
          </a:xfrm>
        </p:grpSpPr>
        <p:pic>
          <p:nvPicPr>
            <p:cNvPr id="28681" name="矩形 2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1" y="2477"/>
              <a:ext cx="2792" cy="1831"/>
            </a:xfrm>
            <a:prstGeom prst="rect">
              <a:avLst/>
            </a:prstGeom>
            <a:noFill/>
          </p:spPr>
        </p:pic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 rot="1451766">
              <a:off x="2857" y="3002"/>
              <a:ext cx="2702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等线"/>
                <a:ea typeface="等线"/>
                <a:cs typeface="等线"/>
              </a:endParaRPr>
            </a:p>
          </p:txBody>
        </p:sp>
      </p:grpSp>
      <p:grpSp>
        <p:nvGrpSpPr>
          <p:cNvPr id="25" name="矩形 24"/>
          <p:cNvGrpSpPr>
            <a:grpSpLocks/>
          </p:cNvGrpSpPr>
          <p:nvPr/>
        </p:nvGrpSpPr>
        <p:grpSpPr bwMode="auto">
          <a:xfrm>
            <a:off x="3173413" y="1481138"/>
            <a:ext cx="4695825" cy="2867025"/>
            <a:chOff x="2665" y="1244"/>
            <a:chExt cx="3944" cy="2408"/>
          </a:xfrm>
        </p:grpSpPr>
        <p:pic>
          <p:nvPicPr>
            <p:cNvPr id="28684" name="矩形 2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5" y="1244"/>
              <a:ext cx="3944" cy="2408"/>
            </a:xfrm>
            <a:prstGeom prst="rect">
              <a:avLst/>
            </a:prstGeom>
            <a:noFill/>
          </p:spPr>
        </p:pic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 rot="1451766">
              <a:off x="2675" y="2012"/>
              <a:ext cx="392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等线"/>
                <a:ea typeface="等线"/>
                <a:cs typeface="等线"/>
              </a:endParaRPr>
            </a:p>
          </p:txBody>
        </p:sp>
      </p:grpSp>
      <p:grpSp>
        <p:nvGrpSpPr>
          <p:cNvPr id="24" name="矩形 23"/>
          <p:cNvGrpSpPr>
            <a:grpSpLocks/>
          </p:cNvGrpSpPr>
          <p:nvPr/>
        </p:nvGrpSpPr>
        <p:grpSpPr bwMode="auto">
          <a:xfrm>
            <a:off x="3954167" y="1109103"/>
            <a:ext cx="4806114" cy="2862054"/>
            <a:chOff x="3675" y="117"/>
            <a:chExt cx="4504" cy="2720"/>
          </a:xfrm>
        </p:grpSpPr>
        <p:pic>
          <p:nvPicPr>
            <p:cNvPr id="28687" name="矩形 2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2" y="117"/>
              <a:ext cx="4147" cy="2720"/>
            </a:xfrm>
            <a:prstGeom prst="rect">
              <a:avLst/>
            </a:prstGeom>
            <a:noFill/>
          </p:spPr>
        </p:pic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 rot="1451766">
              <a:off x="3675" y="1743"/>
              <a:ext cx="3985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等线"/>
                <a:ea typeface="等线"/>
                <a:cs typeface="等线"/>
              </a:endParaRPr>
            </a:p>
          </p:txBody>
        </p:sp>
      </p:grpSp>
      <p:sp>
        <p:nvSpPr>
          <p:cNvPr id="4" name="Freeform 5"/>
          <p:cNvSpPr/>
          <p:nvPr/>
        </p:nvSpPr>
        <p:spPr bwMode="auto">
          <a:xfrm>
            <a:off x="4284663" y="987425"/>
            <a:ext cx="1295400" cy="1344613"/>
          </a:xfrm>
          <a:custGeom>
            <a:avLst/>
            <a:gdLst>
              <a:gd name="T0" fmla="*/ 2245 w 2245"/>
              <a:gd name="T1" fmla="*/ 0 h 2370"/>
              <a:gd name="T2" fmla="*/ 1772 w 2245"/>
              <a:gd name="T3" fmla="*/ 223 h 2370"/>
              <a:gd name="T4" fmla="*/ 702 w 2245"/>
              <a:gd name="T5" fmla="*/ 223 h 2370"/>
              <a:gd name="T6" fmla="*/ 0 w 2245"/>
              <a:gd name="T7" fmla="*/ 1012 h 2370"/>
              <a:gd name="T8" fmla="*/ 0 w 2245"/>
              <a:gd name="T9" fmla="*/ 2370 h 2370"/>
              <a:gd name="T10" fmla="*/ 468 w 2245"/>
              <a:gd name="T11" fmla="*/ 2089 h 2370"/>
              <a:gd name="T12" fmla="*/ 1431 w 2245"/>
              <a:gd name="T13" fmla="*/ 2089 h 2370"/>
              <a:gd name="T14" fmla="*/ 2240 w 2245"/>
              <a:gd name="T15" fmla="*/ 1373 h 2370"/>
              <a:gd name="T16" fmla="*/ 2245 w 2245"/>
              <a:gd name="T17" fmla="*/ 0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5" h="2370">
                <a:moveTo>
                  <a:pt x="2245" y="0"/>
                </a:moveTo>
                <a:cubicBezTo>
                  <a:pt x="2134" y="114"/>
                  <a:pt x="1990" y="199"/>
                  <a:pt x="1772" y="223"/>
                </a:cubicBezTo>
                <a:cubicBezTo>
                  <a:pt x="1415" y="223"/>
                  <a:pt x="1058" y="223"/>
                  <a:pt x="702" y="223"/>
                </a:cubicBezTo>
                <a:cubicBezTo>
                  <a:pt x="409" y="254"/>
                  <a:pt x="2" y="616"/>
                  <a:pt x="0" y="1012"/>
                </a:cubicBezTo>
                <a:cubicBezTo>
                  <a:pt x="0" y="1465"/>
                  <a:pt x="0" y="1917"/>
                  <a:pt x="0" y="2370"/>
                </a:cubicBezTo>
                <a:cubicBezTo>
                  <a:pt x="101" y="2221"/>
                  <a:pt x="241" y="2112"/>
                  <a:pt x="468" y="2089"/>
                </a:cubicBezTo>
                <a:cubicBezTo>
                  <a:pt x="789" y="2089"/>
                  <a:pt x="1110" y="2089"/>
                  <a:pt x="1431" y="2089"/>
                </a:cubicBezTo>
                <a:cubicBezTo>
                  <a:pt x="1798" y="2064"/>
                  <a:pt x="2087" y="1870"/>
                  <a:pt x="2240" y="1373"/>
                </a:cubicBezTo>
                <a:cubicBezTo>
                  <a:pt x="2242" y="916"/>
                  <a:pt x="2243" y="458"/>
                  <a:pt x="2245" y="0"/>
                </a:cubicBezTo>
                <a:close/>
              </a:path>
            </a:pathLst>
          </a:custGeom>
          <a:solidFill>
            <a:schemeClr val="accent1"/>
          </a:solidFill>
          <a:ln w="9" cap="flat">
            <a:noFill/>
            <a:prstDash val="solid"/>
            <a:miter lim="800000"/>
          </a:ln>
        </p:spPr>
        <p:txBody>
          <a:bodyPr lIns="91376" tIns="45689" rIns="91376" bIns="4568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8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456113" y="2336800"/>
            <a:ext cx="1060450" cy="1122363"/>
          </a:xfrm>
          <a:custGeom>
            <a:avLst/>
            <a:gdLst>
              <a:gd name="T0" fmla="*/ 1621 w 1621"/>
              <a:gd name="T1" fmla="*/ 0 h 1711"/>
              <a:gd name="T2" fmla="*/ 1280 w 1621"/>
              <a:gd name="T3" fmla="*/ 161 h 1711"/>
              <a:gd name="T4" fmla="*/ 507 w 1621"/>
              <a:gd name="T5" fmla="*/ 161 h 1711"/>
              <a:gd name="T6" fmla="*/ 0 w 1621"/>
              <a:gd name="T7" fmla="*/ 731 h 1711"/>
              <a:gd name="T8" fmla="*/ 0 w 1621"/>
              <a:gd name="T9" fmla="*/ 1711 h 1711"/>
              <a:gd name="T10" fmla="*/ 338 w 1621"/>
              <a:gd name="T11" fmla="*/ 1508 h 1711"/>
              <a:gd name="T12" fmla="*/ 1033 w 1621"/>
              <a:gd name="T13" fmla="*/ 1508 h 1711"/>
              <a:gd name="T14" fmla="*/ 1618 w 1621"/>
              <a:gd name="T15" fmla="*/ 991 h 1711"/>
              <a:gd name="T16" fmla="*/ 1621 w 1621"/>
              <a:gd name="T17" fmla="*/ 0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1">
                <a:moveTo>
                  <a:pt x="1621" y="0"/>
                </a:moveTo>
                <a:cubicBezTo>
                  <a:pt x="1541" y="82"/>
                  <a:pt x="1437" y="144"/>
                  <a:pt x="1280" y="161"/>
                </a:cubicBezTo>
                <a:cubicBezTo>
                  <a:pt x="1022" y="161"/>
                  <a:pt x="764" y="161"/>
                  <a:pt x="507" y="161"/>
                </a:cubicBezTo>
                <a:cubicBezTo>
                  <a:pt x="295" y="183"/>
                  <a:pt x="1" y="444"/>
                  <a:pt x="0" y="731"/>
                </a:cubicBezTo>
                <a:cubicBezTo>
                  <a:pt x="0" y="1057"/>
                  <a:pt x="0" y="1384"/>
                  <a:pt x="0" y="1711"/>
                </a:cubicBezTo>
                <a:cubicBezTo>
                  <a:pt x="73" y="1604"/>
                  <a:pt x="174" y="1525"/>
                  <a:pt x="338" y="1508"/>
                </a:cubicBezTo>
                <a:cubicBezTo>
                  <a:pt x="570" y="1508"/>
                  <a:pt x="801" y="1508"/>
                  <a:pt x="1033" y="1508"/>
                </a:cubicBezTo>
                <a:cubicBezTo>
                  <a:pt x="1298" y="1490"/>
                  <a:pt x="1507" y="1350"/>
                  <a:pt x="1618" y="991"/>
                </a:cubicBezTo>
                <a:cubicBezTo>
                  <a:pt x="1619" y="661"/>
                  <a:pt x="1620" y="331"/>
                  <a:pt x="1621" y="0"/>
                </a:cubicBezTo>
                <a:close/>
              </a:path>
            </a:pathLst>
          </a:custGeom>
          <a:solidFill>
            <a:schemeClr val="accent2"/>
          </a:solidFill>
          <a:ln w="9" cap="flat">
            <a:noFill/>
            <a:prstDash val="solid"/>
            <a:miter lim="800000"/>
          </a:ln>
        </p:spPr>
        <p:txBody>
          <a:bodyPr lIns="91376" tIns="45689" rIns="91376" bIns="4568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8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3113088" y="2838450"/>
            <a:ext cx="1062037" cy="1122363"/>
          </a:xfrm>
          <a:custGeom>
            <a:avLst/>
            <a:gdLst>
              <a:gd name="T0" fmla="*/ 0 w 1621"/>
              <a:gd name="T1" fmla="*/ 0 h 1710"/>
              <a:gd name="T2" fmla="*/ 342 w 1621"/>
              <a:gd name="T3" fmla="*/ 160 h 1710"/>
              <a:gd name="T4" fmla="*/ 1114 w 1621"/>
              <a:gd name="T5" fmla="*/ 160 h 1710"/>
              <a:gd name="T6" fmla="*/ 1621 w 1621"/>
              <a:gd name="T7" fmla="*/ 730 h 1710"/>
              <a:gd name="T8" fmla="*/ 1621 w 1621"/>
              <a:gd name="T9" fmla="*/ 1710 h 1710"/>
              <a:gd name="T10" fmla="*/ 1283 w 1621"/>
              <a:gd name="T11" fmla="*/ 1508 h 1710"/>
              <a:gd name="T12" fmla="*/ 588 w 1621"/>
              <a:gd name="T13" fmla="*/ 1508 h 1710"/>
              <a:gd name="T14" fmla="*/ 4 w 1621"/>
              <a:gd name="T15" fmla="*/ 991 h 1710"/>
              <a:gd name="T16" fmla="*/ 0 w 1621"/>
              <a:gd name="T17" fmla="*/ 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0">
                <a:moveTo>
                  <a:pt x="0" y="0"/>
                </a:moveTo>
                <a:cubicBezTo>
                  <a:pt x="80" y="81"/>
                  <a:pt x="184" y="143"/>
                  <a:pt x="342" y="160"/>
                </a:cubicBezTo>
                <a:cubicBezTo>
                  <a:pt x="599" y="160"/>
                  <a:pt x="857" y="160"/>
                  <a:pt x="1114" y="160"/>
                </a:cubicBezTo>
                <a:cubicBezTo>
                  <a:pt x="1326" y="182"/>
                  <a:pt x="1620" y="444"/>
                  <a:pt x="1621" y="730"/>
                </a:cubicBezTo>
                <a:cubicBezTo>
                  <a:pt x="1621" y="1057"/>
                  <a:pt x="1621" y="1384"/>
                  <a:pt x="1621" y="1710"/>
                </a:cubicBezTo>
                <a:cubicBezTo>
                  <a:pt x="1548" y="1603"/>
                  <a:pt x="1447" y="1524"/>
                  <a:pt x="1283" y="1508"/>
                </a:cubicBezTo>
                <a:cubicBezTo>
                  <a:pt x="1052" y="1508"/>
                  <a:pt x="820" y="1508"/>
                  <a:pt x="588" y="1508"/>
                </a:cubicBezTo>
                <a:cubicBezTo>
                  <a:pt x="323" y="1490"/>
                  <a:pt x="114" y="1350"/>
                  <a:pt x="4" y="991"/>
                </a:cubicBezTo>
                <a:cubicBezTo>
                  <a:pt x="2" y="661"/>
                  <a:pt x="1" y="3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9" cap="flat">
            <a:noFill/>
            <a:prstDash val="solid"/>
            <a:miter lim="800000"/>
          </a:ln>
        </p:spPr>
        <p:txBody>
          <a:bodyPr lIns="91376" tIns="45689" rIns="91376" bIns="4568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8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2873375" y="1354138"/>
            <a:ext cx="1201738" cy="1273175"/>
          </a:xfrm>
          <a:custGeom>
            <a:avLst/>
            <a:gdLst>
              <a:gd name="T0" fmla="*/ 0 w 1835"/>
              <a:gd name="T1" fmla="*/ 0 h 1937"/>
              <a:gd name="T2" fmla="*/ 387 w 1835"/>
              <a:gd name="T3" fmla="*/ 182 h 1937"/>
              <a:gd name="T4" fmla="*/ 1261 w 1835"/>
              <a:gd name="T5" fmla="*/ 182 h 1937"/>
              <a:gd name="T6" fmla="*/ 1835 w 1835"/>
              <a:gd name="T7" fmla="*/ 827 h 1937"/>
              <a:gd name="T8" fmla="*/ 1835 w 1835"/>
              <a:gd name="T9" fmla="*/ 1937 h 1937"/>
              <a:gd name="T10" fmla="*/ 1453 w 1835"/>
              <a:gd name="T11" fmla="*/ 1707 h 1937"/>
              <a:gd name="T12" fmla="*/ 666 w 1835"/>
              <a:gd name="T13" fmla="*/ 1707 h 1937"/>
              <a:gd name="T14" fmla="*/ 4 w 1835"/>
              <a:gd name="T15" fmla="*/ 1122 h 1937"/>
              <a:gd name="T16" fmla="*/ 0 w 1835"/>
              <a:gd name="T17" fmla="*/ 0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937">
                <a:moveTo>
                  <a:pt x="0" y="0"/>
                </a:moveTo>
                <a:cubicBezTo>
                  <a:pt x="91" y="93"/>
                  <a:pt x="209" y="163"/>
                  <a:pt x="387" y="182"/>
                </a:cubicBezTo>
                <a:cubicBezTo>
                  <a:pt x="678" y="182"/>
                  <a:pt x="970" y="182"/>
                  <a:pt x="1261" y="182"/>
                </a:cubicBezTo>
                <a:cubicBezTo>
                  <a:pt x="1501" y="207"/>
                  <a:pt x="1834" y="503"/>
                  <a:pt x="1835" y="827"/>
                </a:cubicBezTo>
                <a:cubicBezTo>
                  <a:pt x="1835" y="1197"/>
                  <a:pt x="1835" y="1567"/>
                  <a:pt x="1835" y="1937"/>
                </a:cubicBezTo>
                <a:cubicBezTo>
                  <a:pt x="1753" y="1816"/>
                  <a:pt x="1638" y="1726"/>
                  <a:pt x="1453" y="1707"/>
                </a:cubicBezTo>
                <a:cubicBezTo>
                  <a:pt x="1190" y="1707"/>
                  <a:pt x="928" y="1707"/>
                  <a:pt x="666" y="1707"/>
                </a:cubicBezTo>
                <a:cubicBezTo>
                  <a:pt x="366" y="1687"/>
                  <a:pt x="129" y="1529"/>
                  <a:pt x="4" y="1122"/>
                </a:cubicBezTo>
                <a:cubicBezTo>
                  <a:pt x="3" y="748"/>
                  <a:pt x="1" y="374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" cap="flat">
            <a:noFill/>
            <a:prstDash val="solid"/>
            <a:miter lim="800000"/>
          </a:ln>
        </p:spPr>
        <p:txBody>
          <a:bodyPr lIns="91376" tIns="45689" rIns="91376" bIns="4568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8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4233863" y="3792538"/>
            <a:ext cx="938212" cy="992187"/>
          </a:xfrm>
          <a:custGeom>
            <a:avLst/>
            <a:gdLst>
              <a:gd name="T0" fmla="*/ 1434 w 1434"/>
              <a:gd name="T1" fmla="*/ 0 h 1513"/>
              <a:gd name="T2" fmla="*/ 1132 w 1434"/>
              <a:gd name="T3" fmla="*/ 142 h 1513"/>
              <a:gd name="T4" fmla="*/ 449 w 1434"/>
              <a:gd name="T5" fmla="*/ 142 h 1513"/>
              <a:gd name="T6" fmla="*/ 0 w 1434"/>
              <a:gd name="T7" fmla="*/ 646 h 1513"/>
              <a:gd name="T8" fmla="*/ 0 w 1434"/>
              <a:gd name="T9" fmla="*/ 1513 h 1513"/>
              <a:gd name="T10" fmla="*/ 299 w 1434"/>
              <a:gd name="T11" fmla="*/ 1334 h 1513"/>
              <a:gd name="T12" fmla="*/ 914 w 1434"/>
              <a:gd name="T13" fmla="*/ 1334 h 1513"/>
              <a:gd name="T14" fmla="*/ 1431 w 1434"/>
              <a:gd name="T15" fmla="*/ 877 h 1513"/>
              <a:gd name="T16" fmla="*/ 1434 w 1434"/>
              <a:gd name="T17" fmla="*/ 0 h 1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4" h="1513">
                <a:moveTo>
                  <a:pt x="1434" y="0"/>
                </a:moveTo>
                <a:cubicBezTo>
                  <a:pt x="1364" y="73"/>
                  <a:pt x="1271" y="127"/>
                  <a:pt x="1132" y="142"/>
                </a:cubicBezTo>
                <a:cubicBezTo>
                  <a:pt x="904" y="142"/>
                  <a:pt x="677" y="142"/>
                  <a:pt x="449" y="142"/>
                </a:cubicBezTo>
                <a:cubicBezTo>
                  <a:pt x="262" y="162"/>
                  <a:pt x="2" y="393"/>
                  <a:pt x="0" y="646"/>
                </a:cubicBezTo>
                <a:cubicBezTo>
                  <a:pt x="0" y="935"/>
                  <a:pt x="0" y="1224"/>
                  <a:pt x="0" y="1513"/>
                </a:cubicBezTo>
                <a:cubicBezTo>
                  <a:pt x="65" y="1419"/>
                  <a:pt x="155" y="1349"/>
                  <a:pt x="299" y="1334"/>
                </a:cubicBezTo>
                <a:cubicBezTo>
                  <a:pt x="504" y="1334"/>
                  <a:pt x="709" y="1334"/>
                  <a:pt x="914" y="1334"/>
                </a:cubicBezTo>
                <a:cubicBezTo>
                  <a:pt x="1149" y="1318"/>
                  <a:pt x="1334" y="1194"/>
                  <a:pt x="1431" y="877"/>
                </a:cubicBezTo>
                <a:cubicBezTo>
                  <a:pt x="1432" y="585"/>
                  <a:pt x="1433" y="292"/>
                  <a:pt x="1434" y="0"/>
                </a:cubicBezTo>
                <a:close/>
              </a:path>
            </a:pathLst>
          </a:custGeom>
          <a:solidFill>
            <a:schemeClr val="accent3"/>
          </a:solidFill>
          <a:ln w="9" cap="flat">
            <a:noFill/>
            <a:prstDash val="solid"/>
            <a:miter lim="800000"/>
          </a:ln>
        </p:spPr>
        <p:txBody>
          <a:bodyPr lIns="91376" tIns="45689" rIns="91376" bIns="4568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8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8694" name="TextBox 8"/>
          <p:cNvSpPr txBox="1">
            <a:spLocks noChangeArrowheads="1"/>
          </p:cNvSpPr>
          <p:nvPr/>
        </p:nvSpPr>
        <p:spPr bwMode="auto">
          <a:xfrm>
            <a:off x="4716463" y="1347788"/>
            <a:ext cx="604837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altLang="zh-CN" sz="2800" dirty="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0</a:t>
            </a:r>
            <a:r>
              <a:rPr lang="en-US" altLang="zh-CN" sz="2800" dirty="0" smtClean="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等线 Light"/>
              <a:ea typeface="等线 Light"/>
              <a:cs typeface="等线 Ligh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87700" y="1701800"/>
            <a:ext cx="508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altLang="zh-CN" sz="280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02</a:t>
            </a:r>
            <a:endParaRPr lang="zh-CN" altLang="en-US" sz="2800">
              <a:solidFill>
                <a:schemeClr val="bg1"/>
              </a:solidFill>
              <a:latin typeface="等线 Light"/>
              <a:ea typeface="等线 Light"/>
              <a:cs typeface="等线 Ligh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02175" y="2578100"/>
            <a:ext cx="573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altLang="zh-CN" sz="320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03</a:t>
            </a:r>
            <a:endParaRPr lang="zh-CN" altLang="en-US" sz="3200">
              <a:solidFill>
                <a:schemeClr val="bg1"/>
              </a:solidFill>
              <a:latin typeface="等线 Light"/>
              <a:ea typeface="等线 Light"/>
              <a:cs typeface="等线 Ligh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4388" y="3127375"/>
            <a:ext cx="5095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altLang="zh-CN" sz="280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04</a:t>
            </a:r>
            <a:endParaRPr lang="zh-CN" altLang="en-US" sz="2800">
              <a:solidFill>
                <a:schemeClr val="bg1"/>
              </a:solidFill>
              <a:latin typeface="等线 Light"/>
              <a:ea typeface="等线 Light"/>
              <a:cs typeface="等线 Ligh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91025" y="4003675"/>
            <a:ext cx="508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altLang="zh-CN" sz="2800">
                <a:solidFill>
                  <a:schemeClr val="bg1"/>
                </a:solidFill>
                <a:latin typeface="等线 Light"/>
                <a:ea typeface="等线 Light"/>
                <a:cs typeface="等线 Light"/>
              </a:rPr>
              <a:t>05</a:t>
            </a:r>
            <a:endParaRPr lang="zh-CN" altLang="en-US" sz="2800">
              <a:solidFill>
                <a:schemeClr val="bg1"/>
              </a:solidFill>
              <a:latin typeface="等线 Light"/>
              <a:ea typeface="等线 Light"/>
              <a:cs typeface="等线 Light"/>
            </a:endParaRP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5641107" y="1109663"/>
            <a:ext cx="2420217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申报</a:t>
            </a:r>
            <a:r>
              <a:rPr lang="en-US" altLang="zh-CN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2018</a:t>
            </a:r>
            <a:r>
              <a:rPr lang="zh-CN" altLang="en-US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年出口的业务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41108" y="2639806"/>
            <a:ext cx="2027150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无相关电子信息备案</a:t>
            </a:r>
            <a:endParaRPr lang="en-US" altLang="zh-CN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21300" y="3915052"/>
            <a:ext cx="2706988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进料加工业务免抵退税核销</a:t>
            </a:r>
            <a:endParaRPr lang="en-US" altLang="zh-CN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9938" y="1354138"/>
            <a:ext cx="1949451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 defTabSz="685800"/>
            <a:r>
              <a:rPr lang="zh-CN" altLang="en-US" sz="16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办理延期申报申请</a:t>
            </a:r>
            <a:endParaRPr lang="en-US" altLang="zh-CN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  <p:sp>
        <p:nvSpPr>
          <p:cNvPr id="28709" name="TextBox 23"/>
          <p:cNvSpPr txBox="1">
            <a:spLocks noChangeArrowheads="1"/>
          </p:cNvSpPr>
          <p:nvPr/>
        </p:nvSpPr>
        <p:spPr bwMode="auto">
          <a:xfrm>
            <a:off x="355600" y="206375"/>
            <a:ext cx="351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关于四月征收期的温馨提示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9938" y="3065746"/>
            <a:ext cx="2145924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 defTabSz="685800"/>
            <a:r>
              <a:rPr lang="zh-CN" altLang="en-US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报送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《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出口货物不能收汇申报表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等线"/>
              </a:rPr>
              <a:t>》</a:t>
            </a:r>
            <a:endParaRPr lang="en-US" altLang="zh-CN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86E-6 -4.45883E-6 L -0.088 0.79418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97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44728E-7 -8.41813E-7 L 0.08123 0.70907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" y="354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6056E-6 2.17391E-6 L -0.08422 0.5326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266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87373E-6 -2.6457E-6 L 0.06249 0.43502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4" y="217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1976E-7 6.47549E-7 L -0.05337 0.26226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7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/>
      <p:bldP spid="2869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8699" grpId="0"/>
      <p:bldP spid="16" grpId="0"/>
      <p:bldP spid="18" grpId="0"/>
      <p:bldP spid="2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2875" y="1808163"/>
            <a:ext cx="3525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</a:p>
        </p:txBody>
      </p:sp>
      <p:sp>
        <p:nvSpPr>
          <p:cNvPr id="4" name="空心弧 3"/>
          <p:cNvSpPr/>
          <p:nvPr/>
        </p:nvSpPr>
        <p:spPr bwMode="auto">
          <a:xfrm rot="7086271">
            <a:off x="4967288" y="1568450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830513" y="2652713"/>
            <a:ext cx="219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zh-CN" altLang="en-US" sz="2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谢谢聆听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Pages>0</Pages>
  <Words>709</Words>
  <Characters>0</Characters>
  <Application>Microsoft Office PowerPoint</Application>
  <PresentationFormat>全屏显示(16:9)</PresentationFormat>
  <Lines>0</Lines>
  <Paragraphs>77</Paragraphs>
  <Slides>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蓝色箭头</dc:title>
  <dc:creator>第一PPT</dc:creator>
  <cp:keywords>www.1ppt.com</cp:keywords>
  <cp:lastModifiedBy>温莹莹</cp:lastModifiedBy>
  <cp:revision>119</cp:revision>
  <dcterms:created xsi:type="dcterms:W3CDTF">2015-10-16T03:54:00Z</dcterms:created>
  <dcterms:modified xsi:type="dcterms:W3CDTF">2019-04-03T06:44:26Z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