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bookmarkIdSeed="3">
  <p:sldMasterIdLst>
    <p:sldMasterId id="2147483648" r:id="rId1"/>
    <p:sldMasterId id="2147483657" r:id="rId2"/>
  </p:sldMasterIdLst>
  <p:notesMasterIdLst>
    <p:notesMasterId r:id="rId22"/>
  </p:notesMasterIdLst>
  <p:handoutMasterIdLst>
    <p:handoutMasterId r:id="rId23"/>
  </p:handoutMasterIdLst>
  <p:sldIdLst>
    <p:sldId id="887" r:id="rId3"/>
    <p:sldId id="888" r:id="rId4"/>
    <p:sldId id="901" r:id="rId5"/>
    <p:sldId id="902" r:id="rId6"/>
    <p:sldId id="880" r:id="rId7"/>
    <p:sldId id="881" r:id="rId8"/>
    <p:sldId id="903" r:id="rId9"/>
    <p:sldId id="885" r:id="rId10"/>
    <p:sldId id="886" r:id="rId11"/>
    <p:sldId id="905" r:id="rId12"/>
    <p:sldId id="906" r:id="rId13"/>
    <p:sldId id="889" r:id="rId14"/>
    <p:sldId id="907" r:id="rId15"/>
    <p:sldId id="908" r:id="rId16"/>
    <p:sldId id="909" r:id="rId17"/>
    <p:sldId id="899" r:id="rId18"/>
    <p:sldId id="910" r:id="rId19"/>
    <p:sldId id="911" r:id="rId20"/>
    <p:sldId id="900" r:id="rId21"/>
  </p:sldIdLst>
  <p:sldSz cx="9144000" cy="5143500" type="screen16x9"/>
  <p:notesSz cx="6797675" cy="9926638"/>
  <p:defaultTex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D078"/>
    <a:srgbClr val="073E87"/>
    <a:srgbClr val="A5D028"/>
    <a:srgbClr val="2D82F4"/>
    <a:srgbClr val="CCE9D3"/>
    <a:srgbClr val="F5C040"/>
    <a:srgbClr val="DFFFFF"/>
    <a:srgbClr val="FCD57F"/>
    <a:srgbClr val="0070C0"/>
    <a:srgbClr val="328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83" autoAdjust="0"/>
    <p:restoredTop sz="97193" autoAdjust="0"/>
  </p:normalViewPr>
  <p:slideViewPr>
    <p:cSldViewPr>
      <p:cViewPr>
        <p:scale>
          <a:sx n="120" d="100"/>
          <a:sy n="120" d="100"/>
        </p:scale>
        <p:origin x="-234" y="-90"/>
      </p:cViewPr>
      <p:guideLst>
        <p:guide orient="horz" pos="1284"/>
        <p:guide orient="horz" pos="303"/>
        <p:guide orient="horz" pos="2337"/>
        <p:guide orient="horz" pos="2582"/>
        <p:guide orient="horz" pos="3240"/>
        <p:guide pos="313"/>
        <p:guide pos="2959"/>
        <p:guide pos="5375"/>
      </p:guideLst>
    </p:cSldViewPr>
  </p:slideViewPr>
  <p:notesTextViewPr>
    <p:cViewPr>
      <p:scale>
        <a:sx n="100" d="100"/>
        <a:sy n="100" d="100"/>
      </p:scale>
      <p:origin x="0" y="0"/>
    </p:cViewPr>
  </p:notesTextViewPr>
  <p:sorterViewPr>
    <p:cViewPr>
      <p:scale>
        <a:sx n="151" d="100"/>
        <a:sy n="151" d="100"/>
      </p:scale>
      <p:origin x="0" y="0"/>
    </p:cViewPr>
  </p:sorterViewPr>
  <p:notesViewPr>
    <p:cSldViewPr>
      <p:cViewPr varScale="1">
        <p:scale>
          <a:sx n="94" d="100"/>
          <a:sy n="94" d="100"/>
        </p:scale>
        <p:origin x="-1602" y="-102"/>
      </p:cViewPr>
      <p:guideLst>
        <p:guide orient="horz" pos="2963"/>
        <p:guide pos="22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7704E45-99D0-4322-8FC8-49822B829BD0}" type="datetimeFigureOut">
              <a:rPr lang="zh-CN" altLang="en-US" smtClean="0"/>
              <a:t>2019/6/4</a:t>
            </a:fld>
            <a:endParaRPr lang="zh-CN" altLang="en-US"/>
          </a:p>
        </p:txBody>
      </p:sp>
      <p:sp>
        <p:nvSpPr>
          <p:cNvPr id="4" name="页脚占位符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81E4BE7-29B8-48E7-96D9-36E102609315}" type="slidenum">
              <a:rPr lang="zh-CN" altLang="en-US" smtClean="0"/>
              <a:t>‹#›</a:t>
            </a:fld>
            <a:endParaRPr lang="zh-CN" altLang="en-US"/>
          </a:p>
        </p:txBody>
      </p:sp>
    </p:spTree>
    <p:extLst>
      <p:ext uri="{BB962C8B-B14F-4D97-AF65-F5344CB8AC3E}">
        <p14:creationId xmlns:p14="http://schemas.microsoft.com/office/powerpoint/2010/main" val="3398783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b="0"/>
            </a:lvl1pPr>
          </a:lstStyle>
          <a:p>
            <a:pPr>
              <a:defRPr/>
            </a:pPr>
            <a:endParaRPr lang="en-US" altLang="zh-CN"/>
          </a:p>
        </p:txBody>
      </p:sp>
      <p:sp>
        <p:nvSpPr>
          <p:cNvPr id="10243" name="Rectangle 3"/>
          <p:cNvSpPr>
            <a:spLocks noGrp="1" noChangeArrowheads="1"/>
          </p:cNvSpPr>
          <p:nvPr>
            <p:ph type="dt" idx="1"/>
          </p:nvPr>
        </p:nvSpPr>
        <p:spPr bwMode="auto">
          <a:xfrm>
            <a:off x="3850443"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b="0"/>
            </a:lvl1pPr>
          </a:lstStyle>
          <a:p>
            <a:pPr>
              <a:defRPr/>
            </a:pPr>
            <a:endParaRPr lang="en-US" altLang="zh-CN"/>
          </a:p>
        </p:txBody>
      </p:sp>
      <p:sp>
        <p:nvSpPr>
          <p:cNvPr id="60420"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5" name="Rectangle 5"/>
          <p:cNvSpPr>
            <a:spLocks noGrp="1" noChangeArrowheads="1"/>
          </p:cNvSpPr>
          <p:nvPr>
            <p:ph type="body" sz="quarter" idx="3"/>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0246" name="Rectangle 6"/>
          <p:cNvSpPr>
            <a:spLocks noGrp="1" noChangeArrowheads="1"/>
          </p:cNvSpPr>
          <p:nvPr>
            <p:ph type="ftr" sz="quarter" idx="4"/>
          </p:nvPr>
        </p:nvSpPr>
        <p:spPr bwMode="auto">
          <a:xfrm>
            <a:off x="0"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b="0"/>
            </a:lvl1pPr>
          </a:lstStyle>
          <a:p>
            <a:pPr>
              <a:defRPr/>
            </a:pPr>
            <a:endParaRPr lang="en-US" altLang="zh-CN"/>
          </a:p>
        </p:txBody>
      </p:sp>
      <p:sp>
        <p:nvSpPr>
          <p:cNvPr id="10247" name="Rectangle 7"/>
          <p:cNvSpPr>
            <a:spLocks noGrp="1" noChangeArrowheads="1"/>
          </p:cNvSpPr>
          <p:nvPr>
            <p:ph type="sldNum" sz="quarter" idx="5"/>
          </p:nvPr>
        </p:nvSpPr>
        <p:spPr bwMode="auto">
          <a:xfrm>
            <a:off x="3850443"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b="0"/>
            </a:lvl1pPr>
          </a:lstStyle>
          <a:p>
            <a:pPr>
              <a:defRPr/>
            </a:pPr>
            <a:fld id="{CA5E8DB0-55DC-4221-A99C-988BCD133BF3}" type="slidenum">
              <a:rPr lang="en-US" altLang="zh-CN"/>
              <a:t>‹#›</a:t>
            </a:fld>
            <a:endParaRPr lang="en-US" altLang="zh-CN"/>
          </a:p>
        </p:txBody>
      </p:sp>
    </p:spTree>
    <p:extLst>
      <p:ext uri="{BB962C8B-B14F-4D97-AF65-F5344CB8AC3E}">
        <p14:creationId xmlns:p14="http://schemas.microsoft.com/office/powerpoint/2010/main" val="29778849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1pPr>
    <a:lvl2pPr marL="422910"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2pPr>
    <a:lvl3pPr marL="847725"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3pPr>
    <a:lvl4pPr marL="1271905"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4pPr>
    <a:lvl5pPr marL="1695450"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5pPr>
    <a:lvl6pPr marL="2120265" algn="l" defTabSz="848360" rtl="0" eaLnBrk="1" latinLnBrk="0" hangingPunct="1">
      <a:defRPr sz="1100" kern="1200">
        <a:solidFill>
          <a:schemeClr val="tx1"/>
        </a:solidFill>
        <a:latin typeface="+mn-lt"/>
        <a:ea typeface="+mn-ea"/>
        <a:cs typeface="+mn-cs"/>
      </a:defRPr>
    </a:lvl6pPr>
    <a:lvl7pPr marL="2544445" algn="l" defTabSz="848360" rtl="0" eaLnBrk="1" latinLnBrk="0" hangingPunct="1">
      <a:defRPr sz="1100" kern="1200">
        <a:solidFill>
          <a:schemeClr val="tx1"/>
        </a:solidFill>
        <a:latin typeface="+mn-lt"/>
        <a:ea typeface="+mn-ea"/>
        <a:cs typeface="+mn-cs"/>
      </a:defRPr>
    </a:lvl7pPr>
    <a:lvl8pPr marL="2967990" algn="l" defTabSz="848360" rtl="0" eaLnBrk="1" latinLnBrk="0" hangingPunct="1">
      <a:defRPr sz="1100" kern="1200">
        <a:solidFill>
          <a:schemeClr val="tx1"/>
        </a:solidFill>
        <a:latin typeface="+mn-lt"/>
        <a:ea typeface="+mn-ea"/>
        <a:cs typeface="+mn-cs"/>
      </a:defRPr>
    </a:lvl8pPr>
    <a:lvl9pPr marL="3392170" algn="l" defTabSz="848360"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4C5EEA-C8AF-435D-BA79-465710EAB98B}" type="slidenum">
              <a:rPr lang="zh-CN" altLang="en-US" smtClean="0"/>
              <a:t>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4C5EEA-C8AF-435D-BA79-465710EAB98B}" type="slidenum">
              <a:rPr lang="zh-CN" altLang="en-US" smtClean="0"/>
              <a:t>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3314" name="备注占位符 2"/>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marL="30257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34829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9401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43973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buFont typeface="Arial" pitchFamily="34" charset="0"/>
              <a:buChar char="•"/>
            </a:pPr>
            <a:fld id="{F9115BCC-9AB0-49E2-82F9-73C43A59AD40}" type="slidenum">
              <a:rPr lang="zh-CN" altLang="en-US">
                <a:solidFill>
                  <a:srgbClr val="000000"/>
                </a:solidFill>
              </a:rPr>
              <a:pPr eaLnBrk="1" hangingPunct="1">
                <a:buFont typeface="Arial" pitchFamily="34" charset="0"/>
                <a:buChar char="•"/>
              </a:pPr>
              <a:t>6</a:t>
            </a:fld>
            <a:endParaRPr lang="zh-CN"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4C5EEA-C8AF-435D-BA79-465710EAB98B}" type="slidenum">
              <a:rPr lang="zh-CN" altLang="en-US" smtClean="0"/>
              <a:t>18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0538"/>
            <a:ext cx="9143429" cy="5143179"/>
          </a:xfrm>
          <a:prstGeom prst="rect">
            <a:avLst/>
          </a:prstGeom>
        </p:spPr>
      </p:pic>
      <p:sp>
        <p:nvSpPr>
          <p:cNvPr id="3" name="矩形 2"/>
          <p:cNvSpPr/>
          <p:nvPr userDrawn="1"/>
        </p:nvSpPr>
        <p:spPr bwMode="auto">
          <a:xfrm>
            <a:off x="0" y="4968552"/>
            <a:ext cx="755576" cy="195486"/>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endParaRPr>
          </a:p>
        </p:txBody>
      </p:sp>
      <p:sp>
        <p:nvSpPr>
          <p:cNvPr id="4" name="矩形 3"/>
          <p:cNvSpPr/>
          <p:nvPr userDrawn="1"/>
        </p:nvSpPr>
        <p:spPr bwMode="auto">
          <a:xfrm>
            <a:off x="755576" y="4968552"/>
            <a:ext cx="8388424" cy="195486"/>
          </a:xfrm>
          <a:prstGeom prst="rect">
            <a:avLst/>
          </a:prstGeom>
          <a:solidFill>
            <a:srgbClr val="0070C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endParaRPr>
          </a:p>
        </p:txBody>
      </p:sp>
      <p:grpSp>
        <p:nvGrpSpPr>
          <p:cNvPr id="5" name="组合 4"/>
          <p:cNvGrpSpPr/>
          <p:nvPr userDrawn="1"/>
        </p:nvGrpSpPr>
        <p:grpSpPr>
          <a:xfrm rot="20810911">
            <a:off x="258234" y="66221"/>
            <a:ext cx="379136" cy="379136"/>
            <a:chOff x="6419851" y="3706813"/>
            <a:chExt cx="560388" cy="560388"/>
          </a:xfrm>
        </p:grpSpPr>
        <p:sp>
          <p:nvSpPr>
            <p:cNvPr id="6" name="Freeform 119"/>
            <p:cNvSpPr/>
            <p:nvPr/>
          </p:nvSpPr>
          <p:spPr bwMode="auto">
            <a:xfrm>
              <a:off x="6505576" y="3706813"/>
              <a:ext cx="474663" cy="476250"/>
            </a:xfrm>
            <a:custGeom>
              <a:avLst/>
              <a:gdLst>
                <a:gd name="T0" fmla="*/ 77 w 299"/>
                <a:gd name="T1" fmla="*/ 300 h 300"/>
                <a:gd name="T2" fmla="*/ 0 w 299"/>
                <a:gd name="T3" fmla="*/ 223 h 300"/>
                <a:gd name="T4" fmla="*/ 224 w 299"/>
                <a:gd name="T5" fmla="*/ 0 h 300"/>
                <a:gd name="T6" fmla="*/ 299 w 299"/>
                <a:gd name="T7" fmla="*/ 75 h 300"/>
                <a:gd name="T8" fmla="*/ 77 w 299"/>
                <a:gd name="T9" fmla="*/ 300 h 300"/>
              </a:gdLst>
              <a:ahLst/>
              <a:cxnLst>
                <a:cxn ang="0">
                  <a:pos x="T0" y="T1"/>
                </a:cxn>
                <a:cxn ang="0">
                  <a:pos x="T2" y="T3"/>
                </a:cxn>
                <a:cxn ang="0">
                  <a:pos x="T4" y="T5"/>
                </a:cxn>
                <a:cxn ang="0">
                  <a:pos x="T6" y="T7"/>
                </a:cxn>
                <a:cxn ang="0">
                  <a:pos x="T8" y="T9"/>
                </a:cxn>
              </a:cxnLst>
              <a:rect l="0" t="0" r="r" b="b"/>
              <a:pathLst>
                <a:path w="299" h="300">
                  <a:moveTo>
                    <a:pt x="77" y="300"/>
                  </a:moveTo>
                  <a:lnTo>
                    <a:pt x="0" y="223"/>
                  </a:lnTo>
                  <a:lnTo>
                    <a:pt x="224" y="0"/>
                  </a:lnTo>
                  <a:lnTo>
                    <a:pt x="299" y="75"/>
                  </a:lnTo>
                  <a:lnTo>
                    <a:pt x="77" y="300"/>
                  </a:lnTo>
                  <a:close/>
                </a:path>
              </a:pathLst>
            </a:custGeom>
            <a:noFill/>
            <a:ln w="22225" cap="rnd">
              <a:solidFill>
                <a:srgbClr val="0070C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 name="Freeform 120"/>
            <p:cNvSpPr/>
            <p:nvPr/>
          </p:nvSpPr>
          <p:spPr bwMode="auto">
            <a:xfrm>
              <a:off x="6419851" y="4060826"/>
              <a:ext cx="207963" cy="206375"/>
            </a:xfrm>
            <a:custGeom>
              <a:avLst/>
              <a:gdLst>
                <a:gd name="T0" fmla="*/ 54 w 131"/>
                <a:gd name="T1" fmla="*/ 0 h 130"/>
                <a:gd name="T2" fmla="*/ 0 w 131"/>
                <a:gd name="T3" fmla="*/ 130 h 130"/>
                <a:gd name="T4" fmla="*/ 131 w 131"/>
                <a:gd name="T5" fmla="*/ 77 h 130"/>
                <a:gd name="T6" fmla="*/ 54 w 131"/>
                <a:gd name="T7" fmla="*/ 0 h 130"/>
              </a:gdLst>
              <a:ahLst/>
              <a:cxnLst>
                <a:cxn ang="0">
                  <a:pos x="T0" y="T1"/>
                </a:cxn>
                <a:cxn ang="0">
                  <a:pos x="T2" y="T3"/>
                </a:cxn>
                <a:cxn ang="0">
                  <a:pos x="T4" y="T5"/>
                </a:cxn>
                <a:cxn ang="0">
                  <a:pos x="T6" y="T7"/>
                </a:cxn>
              </a:cxnLst>
              <a:rect l="0" t="0" r="r" b="b"/>
              <a:pathLst>
                <a:path w="131" h="130">
                  <a:moveTo>
                    <a:pt x="54" y="0"/>
                  </a:moveTo>
                  <a:lnTo>
                    <a:pt x="0" y="130"/>
                  </a:lnTo>
                  <a:lnTo>
                    <a:pt x="131" y="77"/>
                  </a:lnTo>
                  <a:lnTo>
                    <a:pt x="54" y="0"/>
                  </a:lnTo>
                  <a:close/>
                </a:path>
              </a:pathLst>
            </a:custGeom>
            <a:noFill/>
            <a:ln w="22225" cap="rnd">
              <a:solidFill>
                <a:srgbClr val="0070C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Line 121"/>
            <p:cNvSpPr>
              <a:spLocks noChangeShapeType="1"/>
            </p:cNvSpPr>
            <p:nvPr/>
          </p:nvSpPr>
          <p:spPr bwMode="auto">
            <a:xfrm>
              <a:off x="6794501" y="3786188"/>
              <a:ext cx="107950" cy="107950"/>
            </a:xfrm>
            <a:prstGeom prst="line">
              <a:avLst/>
            </a:prstGeom>
            <a:noFill/>
            <a:ln w="22225" cap="rnd">
              <a:solidFill>
                <a:srgbClr val="0070C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 name="Line 122"/>
            <p:cNvSpPr>
              <a:spLocks noChangeShapeType="1"/>
            </p:cNvSpPr>
            <p:nvPr/>
          </p:nvSpPr>
          <p:spPr bwMode="auto">
            <a:xfrm flipH="1">
              <a:off x="6600826" y="3873501"/>
              <a:ext cx="214313" cy="212725"/>
            </a:xfrm>
            <a:prstGeom prst="line">
              <a:avLst/>
            </a:prstGeom>
            <a:noFill/>
            <a:ln w="22225" cap="rnd">
              <a:solidFill>
                <a:srgbClr val="0070C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cxnSp>
        <p:nvCxnSpPr>
          <p:cNvPr id="10" name="直接连接符 9"/>
          <p:cNvCxnSpPr/>
          <p:nvPr userDrawn="1"/>
        </p:nvCxnSpPr>
        <p:spPr bwMode="auto">
          <a:xfrm>
            <a:off x="0" y="555526"/>
            <a:ext cx="8100392"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矩形 10"/>
          <p:cNvSpPr/>
          <p:nvPr userDrawn="1"/>
        </p:nvSpPr>
        <p:spPr bwMode="auto">
          <a:xfrm>
            <a:off x="8100392" y="195486"/>
            <a:ext cx="45719" cy="360040"/>
          </a:xfrm>
          <a:prstGeom prst="rect">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endParaRPr>
          </a:p>
        </p:txBody>
      </p:sp>
      <p:pic>
        <p:nvPicPr>
          <p:cNvPr id="12" name="图片 11"/>
          <p:cNvPicPr>
            <a:picLocks noChangeAspect="1"/>
          </p:cNvPicPr>
          <p:nvPr userDrawn="1"/>
        </p:nvPicPr>
        <p:blipFill>
          <a:blip r:embed="rId3" cstate="print"/>
          <a:stretch>
            <a:fillRect/>
          </a:stretch>
        </p:blipFill>
        <p:spPr>
          <a:xfrm>
            <a:off x="8316416" y="51470"/>
            <a:ext cx="720080" cy="492523"/>
          </a:xfrm>
          <a:prstGeom prst="rect">
            <a:avLst/>
          </a:prstGeom>
        </p:spPr>
      </p:pic>
    </p:spTree>
  </p:cSld>
  <p:clrMapOvr>
    <a:masterClrMapping/>
  </p:clrMapOvr>
  <p:transition spd="slow"/>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0D8BA03-C440-474C-83C2-1522D5556344}" type="datetimeFigureOut">
              <a:rPr lang="zh-CN" altLang="en-US" smtClean="0"/>
              <a:t>2019/6/4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EA8EA2-1BC4-4756-BADA-C66E1B1813D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0D8BA03-C440-474C-83C2-1522D5556344}" type="datetimeFigureOut">
              <a:rPr lang="zh-CN" altLang="en-US" smtClean="0"/>
              <a:t>2019/6/4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EA8EA2-1BC4-4756-BADA-C66E1B1813D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10D8BA03-C440-474C-83C2-1522D5556344}" type="datetimeFigureOut">
              <a:rPr lang="zh-CN" altLang="en-US" smtClean="0"/>
              <a:t>2019/6/4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EA8EA2-1BC4-4756-BADA-C66E1B1813D3}"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0D8BA03-C440-474C-83C2-1522D5556344}" type="datetimeFigureOut">
              <a:rPr lang="zh-CN" altLang="en-US" smtClean="0"/>
              <a:t>2019/6/4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EA8EA2-1BC4-4756-BADA-C66E1B1813D3}"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0D8BA03-C440-474C-83C2-1522D5556344}" type="datetimeFigureOut">
              <a:rPr lang="zh-CN" altLang="en-US" smtClean="0"/>
              <a:t>2019/6/4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0EA8EA2-1BC4-4756-BADA-C66E1B1813D3}"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0D8BA03-C440-474C-83C2-1522D5556344}" type="datetimeFigureOut">
              <a:rPr lang="zh-CN" altLang="en-US" smtClean="0"/>
              <a:t>2019/6/4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0EA8EA2-1BC4-4756-BADA-C66E1B1813D3}"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0D8BA03-C440-474C-83C2-1522D5556344}" type="datetimeFigureOut">
              <a:rPr lang="zh-CN" altLang="en-US" smtClean="0"/>
              <a:t>2019/6/4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0EA8EA2-1BC4-4756-BADA-C66E1B1813D3}"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0D8BA03-C440-474C-83C2-1522D5556344}" type="datetimeFigureOut">
              <a:rPr lang="zh-CN" altLang="en-US" smtClean="0"/>
              <a:t>2019/6/4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EA8EA2-1BC4-4756-BADA-C66E1B1813D3}"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0D8BA03-C440-474C-83C2-1522D5556344}" type="datetimeFigureOut">
              <a:rPr lang="zh-CN" altLang="en-US" smtClean="0"/>
              <a:t>2019/6/4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EA8EA2-1BC4-4756-BADA-C66E1B1813D3}"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0D8BA03-C440-474C-83C2-1522D5556344}" type="datetimeFigureOut">
              <a:rPr lang="zh-CN" altLang="en-US" smtClean="0"/>
              <a:t>2019/6/4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EA8EA2-1BC4-4756-BADA-C66E1B1813D3}"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transition spd="slow"/>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6375"/>
            <a:ext cx="6019800" cy="43878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0D8BA03-C440-474C-83C2-1522D5556344}" type="datetimeFigureOut">
              <a:rPr lang="zh-CN" altLang="en-US" smtClean="0"/>
              <a:t>2019/6/4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EA8EA2-1BC4-4756-BADA-C66E1B1813D3}"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251520" y="51470"/>
            <a:ext cx="85180" cy="611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userDrawn="1"/>
        </p:nvCxnSpPr>
        <p:spPr>
          <a:xfrm>
            <a:off x="240705" y="694441"/>
            <a:ext cx="8651775" cy="5101"/>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矩形 5"/>
          <p:cNvSpPr/>
          <p:nvPr userDrawn="1"/>
        </p:nvSpPr>
        <p:spPr>
          <a:xfrm>
            <a:off x="0" y="5020022"/>
            <a:ext cx="9144000" cy="1234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东莞标志.png"/>
          <p:cNvPicPr>
            <a:picLocks noChangeAspect="1"/>
          </p:cNvPicPr>
          <p:nvPr userDrawn="1"/>
        </p:nvPicPr>
        <p:blipFill>
          <a:blip r:embed="rId2" cstate="print"/>
          <a:stretch>
            <a:fillRect/>
          </a:stretch>
        </p:blipFill>
        <p:spPr>
          <a:xfrm>
            <a:off x="8244408" y="123478"/>
            <a:ext cx="736941" cy="504056"/>
          </a:xfrm>
          <a:prstGeom prst="rect">
            <a:avLst/>
          </a:prstGeom>
        </p:spPr>
      </p:pic>
    </p:spTree>
  </p:cSld>
  <p:clrMapOvr>
    <a:masterClrMapping/>
  </p:clrMapOvr>
  <p:transition spd="slow"/>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4" name="文本占位符 3"/>
          <p:cNvSpPr>
            <a:spLocks noGrp="1"/>
          </p:cNvSpPr>
          <p:nvPr>
            <p:ph type="body" sz="quarter" idx="10" hasCustomPrompt="1"/>
          </p:nvPr>
        </p:nvSpPr>
        <p:spPr>
          <a:xfrm>
            <a:off x="3543300" y="273845"/>
            <a:ext cx="1965960" cy="315414"/>
          </a:xfrm>
          <a:prstGeom prst="rect">
            <a:avLst/>
          </a:prstGeom>
        </p:spPr>
        <p:txBody>
          <a:bodyPr lIns="68580" tIns="34290" rIns="68580" bIns="34290"/>
          <a:lstStyle>
            <a:lvl1pPr marL="0" indent="0">
              <a:buNone/>
              <a:defRPr sz="1800" b="1"/>
            </a:lvl1pPr>
          </a:lstStyle>
          <a:p>
            <a:pPr lvl="0"/>
            <a:r>
              <a:rPr lang="zh-CN" altLang="en-US" dirty="0" smtClean="0"/>
              <a:t>点击此处添加标题</a:t>
            </a:r>
            <a:endParaRPr lang="zh-CN" altLang="en-US" dirty="0"/>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和竖排文字">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lIns="65023" tIns="32511" rIns="65023" bIns="32511"/>
          <a:lstStyle/>
          <a:p>
            <a:r>
              <a:rPr lang="zh-CN" altLang="en-US"/>
              <a:t>单击此处编辑母版标题样式</a:t>
            </a:r>
          </a:p>
        </p:txBody>
      </p:sp>
      <p:sp>
        <p:nvSpPr>
          <p:cNvPr id="3" name="日期占位符 2"/>
          <p:cNvSpPr>
            <a:spLocks noGrp="1"/>
          </p:cNvSpPr>
          <p:nvPr>
            <p:ph type="dt" sz="half" idx="10"/>
          </p:nvPr>
        </p:nvSpPr>
        <p:spPr/>
        <p:txBody>
          <a:bodyPr lIns="65023" tIns="32511" rIns="65023" bIns="32511"/>
          <a:lstStyle/>
          <a:p>
            <a:fld id="{9D81B36F-FF0C-4D1F-9D38-DF0F7DB9223A}" type="datetimeFigureOut">
              <a:rPr lang="zh-CN" altLang="en-US" smtClean="0"/>
              <a:t>2019/6/4</a:t>
            </a:fld>
            <a:endParaRPr lang="zh-CN" altLang="en-US"/>
          </a:p>
        </p:txBody>
      </p:sp>
      <p:sp>
        <p:nvSpPr>
          <p:cNvPr id="4" name="页脚占位符 3"/>
          <p:cNvSpPr>
            <a:spLocks noGrp="1"/>
          </p:cNvSpPr>
          <p:nvPr>
            <p:ph type="ftr" sz="quarter" idx="11"/>
          </p:nvPr>
        </p:nvSpPr>
        <p:spPr/>
        <p:txBody>
          <a:bodyPr lIns="65023" tIns="32511" rIns="65023" bIns="32511"/>
          <a:lstStyle/>
          <a:p>
            <a:endParaRPr lang="zh-CN" altLang="en-US"/>
          </a:p>
        </p:txBody>
      </p:sp>
      <p:sp>
        <p:nvSpPr>
          <p:cNvPr id="5" name="灯片编号占位符 4"/>
          <p:cNvSpPr>
            <a:spLocks noGrp="1"/>
          </p:cNvSpPr>
          <p:nvPr>
            <p:ph type="sldNum" sz="quarter" idx="12"/>
          </p:nvPr>
        </p:nvSpPr>
        <p:spPr/>
        <p:txBody>
          <a:bodyPr lIns="65023" tIns="32511" rIns="65023" bIns="32511"/>
          <a:lstStyle/>
          <a:p>
            <a:fld id="{A88722D5-921E-4D83-BE60-58FA6BC0054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spd="slow" advClick="0" advTm="1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a:xfrm>
            <a:off x="457200" y="4767263"/>
            <a:ext cx="2133600" cy="27463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a:xfrm>
            <a:off x="3124200" y="4767263"/>
            <a:ext cx="2895600" cy="274638"/>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a:xfrm>
            <a:off x="6553200" y="4767263"/>
            <a:ext cx="2133600" cy="274638"/>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CB0BF43-BAF5-4347-9E53-E39186CE6874}" type="slidenum">
              <a:rPr kumimoji="0" lang="zh-CN" altLang="en-US" sz="1200" b="0" i="0" u="none" strike="noStrike" kern="1200" cap="none" spc="0" normalizeH="0" baseline="0" noProof="1" dirty="0">
                <a:ln>
                  <a:noFill/>
                </a:ln>
                <a:solidFill>
                  <a:srgbClr val="898989"/>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121880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628792" y="4767560"/>
            <a:ext cx="2056836" cy="273206"/>
          </a:xfrm>
          <a:prstGeom prst="rect">
            <a:avLst/>
          </a:prstGeom>
        </p:spPr>
        <p:txBody>
          <a:bodyPr lIns="65023" tIns="32511" rIns="65023" bIns="32511"/>
          <a:lstStyle>
            <a:lvl1pPr>
              <a:defRPr/>
            </a:lvl1pPr>
          </a:lstStyle>
          <a:p>
            <a:pPr>
              <a:defRPr/>
            </a:pPr>
            <a:endParaRPr lang="zh-CN" altLang="en-US"/>
          </a:p>
        </p:txBody>
      </p:sp>
      <p:sp>
        <p:nvSpPr>
          <p:cNvPr id="3" name="页脚占位符 4"/>
          <p:cNvSpPr>
            <a:spLocks noGrp="1"/>
          </p:cNvSpPr>
          <p:nvPr>
            <p:ph type="ftr" sz="quarter" idx="11"/>
          </p:nvPr>
        </p:nvSpPr>
        <p:spPr>
          <a:xfrm>
            <a:off x="3028810" y="4767560"/>
            <a:ext cx="3086382" cy="273206"/>
          </a:xfrm>
          <a:prstGeom prst="rect">
            <a:avLst/>
          </a:prstGeom>
        </p:spPr>
        <p:txBody>
          <a:bodyPr lIns="65023" tIns="32511" rIns="65023" bIns="32511"/>
          <a:lstStyle>
            <a:lvl1pPr>
              <a:defRPr/>
            </a:lvl1pPr>
          </a:lstStyle>
          <a:p>
            <a:pPr>
              <a:defRPr/>
            </a:pPr>
            <a:endParaRPr lang="zh-CN" altLang="en-US"/>
          </a:p>
        </p:txBody>
      </p:sp>
      <p:sp>
        <p:nvSpPr>
          <p:cNvPr id="4" name="灯片编号占位符 5"/>
          <p:cNvSpPr>
            <a:spLocks noGrp="1"/>
          </p:cNvSpPr>
          <p:nvPr>
            <p:ph type="sldNum" sz="quarter" idx="12"/>
          </p:nvPr>
        </p:nvSpPr>
        <p:spPr>
          <a:xfrm>
            <a:off x="6458374" y="4767560"/>
            <a:ext cx="2056836" cy="273206"/>
          </a:xfrm>
          <a:prstGeom prst="rect">
            <a:avLst/>
          </a:prstGeom>
        </p:spPr>
        <p:txBody>
          <a:bodyPr lIns="65023" tIns="32511" rIns="65023" bIns="32511"/>
          <a:lstStyle>
            <a:lvl1pPr>
              <a:defRPr/>
            </a:lvl1pPr>
          </a:lstStyle>
          <a:p>
            <a:fld id="{4C3B7A9E-9F33-4ED3-AFD1-499B5EC8D5DF}" type="slidenum">
              <a:rPr lang="zh-CN" altLang="en-US"/>
              <a:pPr/>
              <a:t>‹#›</a:t>
            </a:fld>
            <a:endParaRPr lang="zh-CN" altLang="en-US"/>
          </a:p>
        </p:txBody>
      </p:sp>
    </p:spTree>
    <p:extLst>
      <p:ext uri="{BB962C8B-B14F-4D97-AF65-F5344CB8AC3E}">
        <p14:creationId xmlns:p14="http://schemas.microsoft.com/office/powerpoint/2010/main" val="2229955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0538"/>
            <a:ext cx="9143429" cy="514317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69" r:id="rId8"/>
    <p:sldLayoutId id="2147483670" r:id="rId9"/>
  </p:sldLayoutIdLst>
  <p:transition spd="slow"/>
  <p:timing>
    <p:tnLst>
      <p:par>
        <p:cTn id="1" dur="indefinite" restart="never" nodeType="tmRoot"/>
      </p:par>
    </p:tnLst>
  </p:timing>
  <p:txStyles>
    <p:title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424180" algn="l" rtl="0" fontAlgn="base">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848360" algn="l" rtl="0" fontAlgn="base">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1271905" algn="l" rtl="0" fontAlgn="base">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1696085" algn="l" rtl="0" fontAlgn="base">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9pPr>
    </p:titleStyle>
    <p:bodyStyle>
      <a:lvl1pPr marL="167640" indent="-16764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900" b="1">
          <a:solidFill>
            <a:schemeClr val="tx1"/>
          </a:solidFill>
          <a:latin typeface="+mn-lt"/>
          <a:ea typeface="+mn-ea"/>
          <a:cs typeface="+mn-cs"/>
        </a:defRPr>
      </a:lvl1pPr>
      <a:lvl2pPr marL="501015" indent="-16764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a:solidFill>
            <a:schemeClr val="tx1"/>
          </a:solidFill>
          <a:latin typeface="+mn-lt"/>
          <a:ea typeface="+mn-ea"/>
          <a:cs typeface="+mn-cs"/>
        </a:defRPr>
      </a:lvl2pPr>
      <a:lvl3pPr marL="829945" indent="-16129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400">
          <a:solidFill>
            <a:schemeClr val="tx1"/>
          </a:solidFill>
          <a:latin typeface="+mn-lt"/>
          <a:ea typeface="+mn-ea"/>
          <a:cs typeface="+mn-cs"/>
        </a:defRPr>
      </a:lvl3pPr>
      <a:lvl4pPr marL="1163955" indent="-16764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300">
          <a:solidFill>
            <a:schemeClr val="tx1"/>
          </a:solidFill>
          <a:latin typeface="+mn-lt"/>
          <a:ea typeface="+mn-ea"/>
          <a:cs typeface="+mn-cs"/>
        </a:defRPr>
      </a:lvl4pPr>
      <a:lvl5pPr marL="1501140" indent="-17018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5pPr>
      <a:lvl6pPr marL="1925955"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6pPr>
      <a:lvl7pPr marL="2350135"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7pPr>
      <a:lvl8pPr marL="2773680"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8pPr>
      <a:lvl9pPr marL="3197860"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9pPr>
    </p:bodyStyle>
    <p:otherStyle>
      <a:defPPr>
        <a:defRPr lang="zh-CN"/>
      </a:defPPr>
      <a:lvl1pPr marL="0" algn="l" defTabSz="848360" rtl="0" eaLnBrk="1" latinLnBrk="0" hangingPunct="1">
        <a:defRPr sz="1700" kern="1200">
          <a:solidFill>
            <a:schemeClr val="tx1"/>
          </a:solidFill>
          <a:latin typeface="+mn-lt"/>
          <a:ea typeface="+mn-ea"/>
          <a:cs typeface="+mn-cs"/>
        </a:defRPr>
      </a:lvl1pPr>
      <a:lvl2pPr marL="424180" algn="l" defTabSz="848360" rtl="0" eaLnBrk="1" latinLnBrk="0" hangingPunct="1">
        <a:defRPr sz="1700" kern="1200">
          <a:solidFill>
            <a:schemeClr val="tx1"/>
          </a:solidFill>
          <a:latin typeface="+mn-lt"/>
          <a:ea typeface="+mn-ea"/>
          <a:cs typeface="+mn-cs"/>
        </a:defRPr>
      </a:lvl2pPr>
      <a:lvl3pPr marL="848360" algn="l" defTabSz="848360" rtl="0" eaLnBrk="1" latinLnBrk="0" hangingPunct="1">
        <a:defRPr sz="1700" kern="1200">
          <a:solidFill>
            <a:schemeClr val="tx1"/>
          </a:solidFill>
          <a:latin typeface="+mn-lt"/>
          <a:ea typeface="+mn-ea"/>
          <a:cs typeface="+mn-cs"/>
        </a:defRPr>
      </a:lvl3pPr>
      <a:lvl4pPr marL="1271905" algn="l" defTabSz="848360" rtl="0" eaLnBrk="1" latinLnBrk="0" hangingPunct="1">
        <a:defRPr sz="1700" kern="1200">
          <a:solidFill>
            <a:schemeClr val="tx1"/>
          </a:solidFill>
          <a:latin typeface="+mn-lt"/>
          <a:ea typeface="+mn-ea"/>
          <a:cs typeface="+mn-cs"/>
        </a:defRPr>
      </a:lvl4pPr>
      <a:lvl5pPr marL="1696085" algn="l" defTabSz="848360" rtl="0" eaLnBrk="1" latinLnBrk="0" hangingPunct="1">
        <a:defRPr sz="1700" kern="1200">
          <a:solidFill>
            <a:schemeClr val="tx1"/>
          </a:solidFill>
          <a:latin typeface="+mn-lt"/>
          <a:ea typeface="+mn-ea"/>
          <a:cs typeface="+mn-cs"/>
        </a:defRPr>
      </a:lvl5pPr>
      <a:lvl6pPr marL="2120265" algn="l" defTabSz="848360" rtl="0" eaLnBrk="1" latinLnBrk="0" hangingPunct="1">
        <a:defRPr sz="1700" kern="1200">
          <a:solidFill>
            <a:schemeClr val="tx1"/>
          </a:solidFill>
          <a:latin typeface="+mn-lt"/>
          <a:ea typeface="+mn-ea"/>
          <a:cs typeface="+mn-cs"/>
        </a:defRPr>
      </a:lvl6pPr>
      <a:lvl7pPr marL="2544445" algn="l" defTabSz="848360" rtl="0" eaLnBrk="1" latinLnBrk="0" hangingPunct="1">
        <a:defRPr sz="1700" kern="1200">
          <a:solidFill>
            <a:schemeClr val="tx1"/>
          </a:solidFill>
          <a:latin typeface="+mn-lt"/>
          <a:ea typeface="+mn-ea"/>
          <a:cs typeface="+mn-cs"/>
        </a:defRPr>
      </a:lvl7pPr>
      <a:lvl8pPr marL="2967990" algn="l" defTabSz="848360" rtl="0" eaLnBrk="1" latinLnBrk="0" hangingPunct="1">
        <a:defRPr sz="1700" kern="1200">
          <a:solidFill>
            <a:schemeClr val="tx1"/>
          </a:solidFill>
          <a:latin typeface="+mn-lt"/>
          <a:ea typeface="+mn-ea"/>
          <a:cs typeface="+mn-cs"/>
        </a:defRPr>
      </a:lvl8pPr>
      <a:lvl9pPr marL="3392170" algn="l" defTabSz="848360"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0D8BA03-C440-474C-83C2-1522D5556344}" type="datetimeFigureOut">
              <a:rPr lang="zh-CN" altLang="en-US" smtClean="0"/>
              <a:t>2019/6/4</a:t>
            </a:fld>
            <a:endParaRPr lang="zh-CN" altLang="en-US"/>
          </a:p>
        </p:txBody>
      </p:sp>
      <p:sp>
        <p:nvSpPr>
          <p:cNvPr id="5" name="页脚占位符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0EA8EA2-1BC4-4756-BADA-C66E1B1813D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cstate="print"/>
          <a:srcRect l="10356" r="9973"/>
          <a:stretch>
            <a:fillRect/>
          </a:stretch>
        </p:blipFill>
        <p:spPr>
          <a:xfrm>
            <a:off x="0" y="-47938"/>
            <a:ext cx="9144000" cy="5211976"/>
          </a:xfrm>
          <a:prstGeom prst="rect">
            <a:avLst/>
          </a:prstGeom>
        </p:spPr>
      </p:pic>
      <p:sp>
        <p:nvSpPr>
          <p:cNvPr id="9" name="矩形 8"/>
          <p:cNvSpPr/>
          <p:nvPr/>
        </p:nvSpPr>
        <p:spPr>
          <a:xfrm>
            <a:off x="-4851" y="2715766"/>
            <a:ext cx="9144000" cy="152177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a:p>
        </p:txBody>
      </p:sp>
      <p:sp>
        <p:nvSpPr>
          <p:cNvPr id="33" name="文本框 32"/>
          <p:cNvSpPr txBox="1"/>
          <p:nvPr/>
        </p:nvSpPr>
        <p:spPr>
          <a:xfrm>
            <a:off x="1201643" y="2759196"/>
            <a:ext cx="6731013" cy="1281430"/>
          </a:xfrm>
          <a:prstGeom prst="rect">
            <a:avLst/>
          </a:prstGeom>
          <a:noFill/>
        </p:spPr>
        <p:txBody>
          <a:bodyPr wrap="square" lIns="51432" tIns="25716" rIns="51432" bIns="25716" rtlCol="0">
            <a:spAutoFit/>
          </a:bodyPr>
          <a:lstStyle/>
          <a:p>
            <a:pPr algn="ctr"/>
            <a:r>
              <a:rPr lang="zh-CN" altLang="en-US" sz="4000" dirty="0">
                <a:solidFill>
                  <a:srgbClr val="002060"/>
                </a:solidFill>
                <a:latin typeface="微软雅黑" panose="020B0503020204020204" pitchFamily="34" charset="-122"/>
                <a:ea typeface="微软雅黑" panose="020B0503020204020204" pitchFamily="34" charset="-122"/>
              </a:rPr>
              <a:t>东莞市城市更新</a:t>
            </a:r>
          </a:p>
          <a:p>
            <a:pPr algn="ctr"/>
            <a:r>
              <a:rPr lang="zh-CN" altLang="en-US" sz="4000" dirty="0">
                <a:solidFill>
                  <a:srgbClr val="002060"/>
                </a:solidFill>
                <a:latin typeface="微软雅黑" panose="020B0503020204020204" pitchFamily="34" charset="-122"/>
                <a:ea typeface="微软雅黑" panose="020B0503020204020204" pitchFamily="34" charset="-122"/>
              </a:rPr>
              <a:t>政策解读</a:t>
            </a:r>
          </a:p>
        </p:txBody>
      </p:sp>
      <p:sp>
        <p:nvSpPr>
          <p:cNvPr id="12" name="文本框 2"/>
          <p:cNvSpPr txBox="1"/>
          <p:nvPr/>
        </p:nvSpPr>
        <p:spPr>
          <a:xfrm>
            <a:off x="2982973" y="4011910"/>
            <a:ext cx="3168352" cy="369332"/>
          </a:xfrm>
          <a:prstGeom prst="rect">
            <a:avLst/>
          </a:prstGeom>
          <a:solidFill>
            <a:srgbClr val="0070C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4400" eaLnBrk="1" fontAlgn="auto" hangingPunct="1">
              <a:spcBef>
                <a:spcPts val="0"/>
              </a:spcBef>
              <a:spcAft>
                <a:spcPts val="0"/>
              </a:spcAft>
            </a:pPr>
            <a:r>
              <a:rPr lang="zh-CN" altLang="en-US" b="1" dirty="0" smtClean="0">
                <a:solidFill>
                  <a:schemeClr val="bg1"/>
                </a:solidFill>
                <a:latin typeface="微软雅黑" panose="020B0503020204020204" pitchFamily="34" charset="-122"/>
                <a:ea typeface="微软雅黑" panose="020B0503020204020204" pitchFamily="34" charset="-122"/>
              </a:rPr>
              <a:t>市自然资源局  </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 name="TextBox 1"/>
          <p:cNvSpPr txBox="1"/>
          <p:nvPr/>
        </p:nvSpPr>
        <p:spPr>
          <a:xfrm>
            <a:off x="6845611" y="3507854"/>
            <a:ext cx="2406909" cy="738664"/>
          </a:xfrm>
          <a:prstGeom prst="rect">
            <a:avLst/>
          </a:prstGeom>
          <a:noFill/>
        </p:spPr>
        <p:txBody>
          <a:bodyPr wrap="square" rtlCol="0">
            <a:spAutoFit/>
          </a:bodyPr>
          <a:lstStyle/>
          <a:p>
            <a:r>
              <a:rPr lang="zh-CN" altLang="en-US" sz="1400" dirty="0" smtClean="0">
                <a:latin typeface="宋体" pitchFamily="2" charset="-122"/>
                <a:ea typeface="宋体" pitchFamily="2" charset="-122"/>
              </a:rPr>
              <a:t>叶树彭  城市更新计划科</a:t>
            </a:r>
            <a:endParaRPr lang="en-US" altLang="zh-CN" sz="1400" dirty="0" smtClean="0">
              <a:latin typeface="宋体" pitchFamily="2" charset="-122"/>
              <a:ea typeface="宋体" pitchFamily="2" charset="-122"/>
            </a:endParaRPr>
          </a:p>
          <a:p>
            <a:r>
              <a:rPr lang="en-US" altLang="zh-CN" sz="1400" dirty="0">
                <a:latin typeface="宋体" pitchFamily="2" charset="-122"/>
                <a:ea typeface="宋体" pitchFamily="2" charset="-122"/>
              </a:rPr>
              <a:t> </a:t>
            </a:r>
            <a:r>
              <a:rPr lang="en-US" altLang="zh-CN" sz="1400" dirty="0" smtClean="0">
                <a:latin typeface="宋体" pitchFamily="2" charset="-122"/>
                <a:ea typeface="宋体" pitchFamily="2" charset="-122"/>
              </a:rPr>
              <a:t>       </a:t>
            </a:r>
            <a:r>
              <a:rPr lang="zh-CN" altLang="en-US" sz="1400" dirty="0" smtClean="0">
                <a:latin typeface="宋体" pitchFamily="2" charset="-122"/>
                <a:ea typeface="宋体" pitchFamily="2" charset="-122"/>
              </a:rPr>
              <a:t>公职律师</a:t>
            </a:r>
            <a:endParaRPr lang="en-US" altLang="zh-CN" sz="1400" dirty="0" smtClean="0">
              <a:latin typeface="宋体" pitchFamily="2" charset="-122"/>
              <a:ea typeface="宋体" pitchFamily="2" charset="-122"/>
            </a:endParaRPr>
          </a:p>
          <a:p>
            <a:r>
              <a:rPr lang="en-US" altLang="zh-CN" sz="1400" dirty="0">
                <a:latin typeface="宋体" pitchFamily="2" charset="-122"/>
                <a:ea typeface="宋体" pitchFamily="2" charset="-122"/>
              </a:rPr>
              <a:t> </a:t>
            </a:r>
            <a:r>
              <a:rPr lang="en-US" altLang="zh-CN" sz="1400" dirty="0" smtClean="0">
                <a:latin typeface="宋体" pitchFamily="2" charset="-122"/>
                <a:ea typeface="宋体" pitchFamily="2" charset="-122"/>
              </a:rPr>
              <a:t>       </a:t>
            </a:r>
            <a:r>
              <a:rPr lang="zh-CN" altLang="en-US" sz="1400" dirty="0" smtClean="0">
                <a:latin typeface="宋体" pitchFamily="2" charset="-122"/>
                <a:ea typeface="宋体" pitchFamily="2" charset="-122"/>
              </a:rPr>
              <a:t>非执业注册会计师</a:t>
            </a:r>
            <a:endParaRPr lang="zh-CN" altLang="en-US" sz="1400" dirty="0">
              <a:latin typeface="宋体" pitchFamily="2" charset="-122"/>
              <a:ea typeface="宋体" pitchFamily="2" charset="-122"/>
            </a:endParaRPr>
          </a:p>
        </p:txBody>
      </p:sp>
    </p:spTree>
    <p:custDataLst>
      <p:tags r:id="rId1"/>
    </p:custData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359025" y="165869"/>
            <a:ext cx="5836670" cy="460375"/>
          </a:xfrm>
          <a:prstGeom prst="rect">
            <a:avLst/>
          </a:prstGeom>
          <a:noFill/>
          <a:effectLst/>
        </p:spPr>
        <p:txBody>
          <a:bodyPr wrap="square">
            <a:spAutoFit/>
          </a:bodyPr>
          <a:lstStyle/>
          <a:p>
            <a:pPr fontAlgn="auto">
              <a:spcBef>
                <a:spcPts val="0"/>
              </a:spcBef>
              <a:spcAft>
                <a:spcPts val="0"/>
              </a:spcAft>
              <a:defRPr/>
            </a:pPr>
            <a:r>
              <a:rPr lang="zh-CN" altLang="en-US" sz="2400" dirty="0" smtClean="0">
                <a:ln w="6350">
                  <a:noFill/>
                </a:ln>
                <a:solidFill>
                  <a:srgbClr val="0070C0"/>
                </a:solidFill>
                <a:latin typeface="微软雅黑" panose="020B0503020204020204" pitchFamily="34" charset="-122"/>
                <a:ea typeface="微软雅黑" panose="020B0503020204020204" pitchFamily="34" charset="-122"/>
                <a:sym typeface="+mn-ea"/>
              </a:rPr>
              <a:t>二、优惠政策</a:t>
            </a:r>
            <a:endParaRPr lang="zh-CN" altLang="en-US" sz="2400" b="1" dirty="0">
              <a:ln w="6350">
                <a:noFill/>
              </a:ln>
              <a:solidFill>
                <a:srgbClr val="0070C0"/>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574675" y="1026160"/>
            <a:ext cx="7446963" cy="704850"/>
            <a:chOff x="791843" y="1196752"/>
            <a:chExt cx="8553525" cy="1080120"/>
          </a:xfrm>
        </p:grpSpPr>
        <p:grpSp>
          <p:nvGrpSpPr>
            <p:cNvPr id="11272" name="Group 48"/>
            <p:cNvGrpSpPr/>
            <p:nvPr/>
          </p:nvGrpSpPr>
          <p:grpSpPr>
            <a:xfrm>
              <a:off x="791843" y="1196752"/>
              <a:ext cx="8352157" cy="1080120"/>
              <a:chOff x="6007916" y="5582161"/>
              <a:chExt cx="8352157" cy="739910"/>
            </a:xfrm>
          </p:grpSpPr>
          <p:sp>
            <p:nvSpPr>
              <p:cNvPr id="114" name="Rectangle 30"/>
              <p:cNvSpPr>
                <a:spLocks noChangeArrowheads="1"/>
              </p:cNvSpPr>
              <p:nvPr/>
            </p:nvSpPr>
            <p:spPr bwMode="auto">
              <a:xfrm>
                <a:off x="6368947" y="5650487"/>
                <a:ext cx="393852" cy="671584"/>
              </a:xfrm>
              <a:prstGeom prst="rect">
                <a:avLst/>
              </a:prstGeom>
              <a:solidFill>
                <a:schemeClr val="accent5">
                  <a:lumMod val="7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115" name="Freeform 31"/>
              <p:cNvSpPr/>
              <p:nvPr/>
            </p:nvSpPr>
            <p:spPr bwMode="auto">
              <a:xfrm>
                <a:off x="6368947" y="5650487"/>
                <a:ext cx="123991" cy="671584"/>
              </a:xfrm>
              <a:custGeom>
                <a:avLst/>
                <a:gdLst>
                  <a:gd name="T0" fmla="*/ 0 w 89"/>
                  <a:gd name="T1" fmla="*/ 476 h 476"/>
                  <a:gd name="T2" fmla="*/ 89 w 89"/>
                  <a:gd name="T3" fmla="*/ 428 h 476"/>
                  <a:gd name="T4" fmla="*/ 89 w 89"/>
                  <a:gd name="T5" fmla="*/ 0 h 476"/>
                  <a:gd name="T6" fmla="*/ 0 w 89"/>
                  <a:gd name="T7" fmla="*/ 0 h 476"/>
                  <a:gd name="T8" fmla="*/ 0 w 89"/>
                  <a:gd name="T9" fmla="*/ 476 h 476"/>
                </a:gdLst>
                <a:ahLst/>
                <a:cxnLst>
                  <a:cxn ang="0">
                    <a:pos x="T0" y="T1"/>
                  </a:cxn>
                  <a:cxn ang="0">
                    <a:pos x="T2" y="T3"/>
                  </a:cxn>
                  <a:cxn ang="0">
                    <a:pos x="T4" y="T5"/>
                  </a:cxn>
                  <a:cxn ang="0">
                    <a:pos x="T6" y="T7"/>
                  </a:cxn>
                  <a:cxn ang="0">
                    <a:pos x="T8" y="T9"/>
                  </a:cxn>
                </a:cxnLst>
                <a:rect l="0" t="0" r="r" b="b"/>
                <a:pathLst>
                  <a:path w="89" h="476">
                    <a:moveTo>
                      <a:pt x="0" y="476"/>
                    </a:moveTo>
                    <a:lnTo>
                      <a:pt x="89" y="428"/>
                    </a:lnTo>
                    <a:lnTo>
                      <a:pt x="89" y="0"/>
                    </a:lnTo>
                    <a:lnTo>
                      <a:pt x="0" y="0"/>
                    </a:lnTo>
                    <a:lnTo>
                      <a:pt x="0" y="476"/>
                    </a:lnTo>
                    <a:close/>
                  </a:path>
                </a:pathLst>
              </a:custGeom>
              <a:solidFill>
                <a:schemeClr val="accent5">
                  <a:lumMod val="50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116" name="Freeform 32"/>
              <p:cNvSpPr/>
              <p:nvPr/>
            </p:nvSpPr>
            <p:spPr bwMode="auto">
              <a:xfrm>
                <a:off x="6638809" y="5650487"/>
                <a:ext cx="123991" cy="671584"/>
              </a:xfrm>
              <a:custGeom>
                <a:avLst/>
                <a:gdLst>
                  <a:gd name="T0" fmla="*/ 88 w 88"/>
                  <a:gd name="T1" fmla="*/ 476 h 476"/>
                  <a:gd name="T2" fmla="*/ 0 w 88"/>
                  <a:gd name="T3" fmla="*/ 428 h 476"/>
                  <a:gd name="T4" fmla="*/ 0 w 88"/>
                  <a:gd name="T5" fmla="*/ 0 h 476"/>
                  <a:gd name="T6" fmla="*/ 88 w 88"/>
                  <a:gd name="T7" fmla="*/ 0 h 476"/>
                  <a:gd name="T8" fmla="*/ 88 w 88"/>
                  <a:gd name="T9" fmla="*/ 476 h 476"/>
                </a:gdLst>
                <a:ahLst/>
                <a:cxnLst>
                  <a:cxn ang="0">
                    <a:pos x="T0" y="T1"/>
                  </a:cxn>
                  <a:cxn ang="0">
                    <a:pos x="T2" y="T3"/>
                  </a:cxn>
                  <a:cxn ang="0">
                    <a:pos x="T4" y="T5"/>
                  </a:cxn>
                  <a:cxn ang="0">
                    <a:pos x="T6" y="T7"/>
                  </a:cxn>
                  <a:cxn ang="0">
                    <a:pos x="T8" y="T9"/>
                  </a:cxn>
                </a:cxnLst>
                <a:rect l="0" t="0" r="r" b="b"/>
                <a:pathLst>
                  <a:path w="88" h="476">
                    <a:moveTo>
                      <a:pt x="88" y="476"/>
                    </a:moveTo>
                    <a:lnTo>
                      <a:pt x="0" y="428"/>
                    </a:lnTo>
                    <a:lnTo>
                      <a:pt x="0" y="0"/>
                    </a:lnTo>
                    <a:lnTo>
                      <a:pt x="88" y="0"/>
                    </a:lnTo>
                    <a:lnTo>
                      <a:pt x="88" y="476"/>
                    </a:lnTo>
                    <a:close/>
                  </a:path>
                </a:pathLst>
              </a:custGeom>
              <a:solidFill>
                <a:schemeClr val="accent5">
                  <a:lumMod val="50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117" name="Rectangle 33"/>
              <p:cNvSpPr>
                <a:spLocks noChangeArrowheads="1"/>
              </p:cNvSpPr>
              <p:nvPr/>
            </p:nvSpPr>
            <p:spPr bwMode="auto">
              <a:xfrm>
                <a:off x="6007916" y="5582161"/>
                <a:ext cx="485022" cy="671586"/>
              </a:xfrm>
              <a:prstGeom prst="rect">
                <a:avLst/>
              </a:prstGeom>
              <a:solidFill>
                <a:schemeClr val="accent5"/>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1" i="0" u="none" strike="noStrike" kern="1200" cap="none" spc="0" normalizeH="0" baseline="0" noProof="0" dirty="0">
                  <a:ln>
                    <a:noFill/>
                  </a:ln>
                  <a:solidFill>
                    <a:schemeClr val="bg1"/>
                  </a:solidFill>
                  <a:effectLst/>
                  <a:uLnTx/>
                  <a:uFillTx/>
                  <a:latin typeface="Calibri" panose="020F0502020204030204" charset="0"/>
                  <a:ea typeface="宋体" panose="02010600030101010101" pitchFamily="2" charset="-122"/>
                  <a:cs typeface="+mn-cs"/>
                </a:endParaRPr>
              </a:p>
            </p:txBody>
          </p:sp>
          <p:sp>
            <p:nvSpPr>
              <p:cNvPr id="118" name="Freeform 34"/>
              <p:cNvSpPr/>
              <p:nvPr/>
            </p:nvSpPr>
            <p:spPr bwMode="auto">
              <a:xfrm>
                <a:off x="6638809" y="5582161"/>
                <a:ext cx="7722059" cy="671586"/>
              </a:xfrm>
              <a:custGeom>
                <a:avLst/>
                <a:gdLst>
                  <a:gd name="T0" fmla="*/ 0 w 1392"/>
                  <a:gd name="T1" fmla="*/ 0 h 477"/>
                  <a:gd name="T2" fmla="*/ 1187 w 1392"/>
                  <a:gd name="T3" fmla="*/ 0 h 477"/>
                  <a:gd name="T4" fmla="*/ 1392 w 1392"/>
                  <a:gd name="T5" fmla="*/ 239 h 477"/>
                  <a:gd name="T6" fmla="*/ 1187 w 1392"/>
                  <a:gd name="T7" fmla="*/ 477 h 477"/>
                  <a:gd name="T8" fmla="*/ 0 w 1392"/>
                  <a:gd name="T9" fmla="*/ 477 h 477"/>
                  <a:gd name="T10" fmla="*/ 0 w 1392"/>
                  <a:gd name="T11" fmla="*/ 0 h 477"/>
                </a:gdLst>
                <a:ahLst/>
                <a:cxnLst>
                  <a:cxn ang="0">
                    <a:pos x="T0" y="T1"/>
                  </a:cxn>
                  <a:cxn ang="0">
                    <a:pos x="T2" y="T3"/>
                  </a:cxn>
                  <a:cxn ang="0">
                    <a:pos x="T4" y="T5"/>
                  </a:cxn>
                  <a:cxn ang="0">
                    <a:pos x="T6" y="T7"/>
                  </a:cxn>
                  <a:cxn ang="0">
                    <a:pos x="T8" y="T9"/>
                  </a:cxn>
                  <a:cxn ang="0">
                    <a:pos x="T10" y="T11"/>
                  </a:cxn>
                </a:cxnLst>
                <a:rect l="0" t="0" r="r" b="b"/>
                <a:pathLst>
                  <a:path w="1392" h="477">
                    <a:moveTo>
                      <a:pt x="0" y="0"/>
                    </a:moveTo>
                    <a:lnTo>
                      <a:pt x="1187" y="0"/>
                    </a:lnTo>
                    <a:lnTo>
                      <a:pt x="1392" y="239"/>
                    </a:lnTo>
                    <a:lnTo>
                      <a:pt x="1187" y="477"/>
                    </a:lnTo>
                    <a:lnTo>
                      <a:pt x="0" y="477"/>
                    </a:lnTo>
                    <a:lnTo>
                      <a:pt x="0" y="0"/>
                    </a:lnTo>
                    <a:close/>
                  </a:path>
                </a:pathLst>
              </a:custGeom>
              <a:gradFill flip="none" rotWithShape="1">
                <a:gsLst>
                  <a:gs pos="0">
                    <a:schemeClr val="accent5">
                      <a:lumMod val="40000"/>
                      <a:lumOff val="60000"/>
                    </a:schemeClr>
                  </a:gs>
                  <a:gs pos="56000">
                    <a:schemeClr val="bg1">
                      <a:alpha val="32000"/>
                    </a:schemeClr>
                  </a:gs>
                </a:gsLst>
                <a:lin ang="0" scaled="1"/>
                <a:tileRect/>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grpSp>
        <p:sp>
          <p:nvSpPr>
            <p:cNvPr id="11278" name="矩形 12"/>
            <p:cNvSpPr/>
            <p:nvPr/>
          </p:nvSpPr>
          <p:spPr>
            <a:xfrm>
              <a:off x="1691679" y="1239491"/>
              <a:ext cx="7653689" cy="801788"/>
            </a:xfrm>
            <a:prstGeom prst="rect">
              <a:avLst/>
            </a:prstGeom>
            <a:noFill/>
            <a:ln w="9525">
              <a:noFill/>
            </a:ln>
          </p:spPr>
          <p:txBody>
            <a:bodyPr anchor="t">
              <a:spAutoFit/>
            </a:bodyPr>
            <a:lstStyle/>
            <a:p>
              <a:r>
                <a:rPr lang="zh-CN" altLang="en-US" sz="2800" dirty="0" smtClean="0">
                  <a:solidFill>
                    <a:srgbClr val="0070C0"/>
                  </a:solidFill>
                  <a:latin typeface="微软雅黑" panose="020B0503020204020204" pitchFamily="34" charset="-122"/>
                  <a:ea typeface="微软雅黑" panose="020B0503020204020204" pitchFamily="34" charset="-122"/>
                </a:rPr>
                <a:t>几个焦点问题</a:t>
              </a:r>
              <a:endParaRPr lang="en-US" altLang="zh-CN" sz="2800" b="1" dirty="0">
                <a:solidFill>
                  <a:srgbClr val="0070C0"/>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962025" y="2164710"/>
            <a:ext cx="7219950" cy="639448"/>
            <a:chOff x="1928142" y="2699224"/>
            <a:chExt cx="7220695" cy="853188"/>
          </a:xfrm>
        </p:grpSpPr>
        <p:sp>
          <p:nvSpPr>
            <p:cNvPr id="9238" name="矩形 57"/>
            <p:cNvSpPr>
              <a:spLocks noChangeArrowheads="1"/>
            </p:cNvSpPr>
            <p:nvPr/>
          </p:nvSpPr>
          <p:spPr bwMode="auto">
            <a:xfrm>
              <a:off x="3263368" y="2845615"/>
              <a:ext cx="5885469" cy="492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i="0" u="none" strike="noStrike" kern="1200" cap="none" spc="0" normalizeH="0" baseline="0" noProof="0" dirty="0" smtClean="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sym typeface="+mn-ea"/>
                </a:rPr>
                <a:t>工业仓储用地容积率</a:t>
              </a:r>
              <a:endParaRPr kumimoji="0" lang="en-US" altLang="zh-CN" sz="1800" i="0" u="none" strike="noStrike" kern="1200" cap="none" spc="0" normalizeH="0" baseline="0" noProof="0" dirty="0" smtClean="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grpSp>
          <p:nvGrpSpPr>
            <p:cNvPr id="11299" name="Group 12"/>
            <p:cNvGrpSpPr/>
            <p:nvPr/>
          </p:nvGrpSpPr>
          <p:grpSpPr>
            <a:xfrm>
              <a:off x="1928142" y="2699224"/>
              <a:ext cx="1203269" cy="853188"/>
              <a:chOff x="3998796" y="1758980"/>
              <a:chExt cx="1203269" cy="853188"/>
            </a:xfrm>
          </p:grpSpPr>
          <p:grpSp>
            <p:nvGrpSpPr>
              <p:cNvPr id="11300" name="Group 195"/>
              <p:cNvGrpSpPr/>
              <p:nvPr/>
            </p:nvGrpSpPr>
            <p:grpSpPr>
              <a:xfrm>
                <a:off x="4158397" y="1758980"/>
                <a:ext cx="1043668" cy="853188"/>
                <a:chOff x="7127875" y="600075"/>
                <a:chExt cx="1252538" cy="1023937"/>
              </a:xfrm>
            </p:grpSpPr>
            <p:sp>
              <p:nvSpPr>
                <p:cNvPr id="96" name="Freeform 124"/>
                <p:cNvSpPr/>
                <p:nvPr/>
              </p:nvSpPr>
              <p:spPr bwMode="auto">
                <a:xfrm>
                  <a:off x="7128779" y="599574"/>
                  <a:ext cx="1251850" cy="1024438"/>
                </a:xfrm>
                <a:custGeom>
                  <a:avLst/>
                  <a:gdLst>
                    <a:gd name="T0" fmla="*/ 0 w 789"/>
                    <a:gd name="T1" fmla="*/ 527 h 645"/>
                    <a:gd name="T2" fmla="*/ 394 w 789"/>
                    <a:gd name="T3" fmla="*/ 645 h 645"/>
                    <a:gd name="T4" fmla="*/ 789 w 789"/>
                    <a:gd name="T5" fmla="*/ 527 h 645"/>
                    <a:gd name="T6" fmla="*/ 789 w 789"/>
                    <a:gd name="T7" fmla="*/ 0 h 645"/>
                    <a:gd name="T8" fmla="*/ 394 w 789"/>
                    <a:gd name="T9" fmla="*/ 118 h 645"/>
                    <a:gd name="T10" fmla="*/ 0 w 789"/>
                    <a:gd name="T11" fmla="*/ 0 h 645"/>
                    <a:gd name="T12" fmla="*/ 0 w 789"/>
                    <a:gd name="T13" fmla="*/ 527 h 645"/>
                  </a:gdLst>
                  <a:ahLst/>
                  <a:cxnLst>
                    <a:cxn ang="0">
                      <a:pos x="T0" y="T1"/>
                    </a:cxn>
                    <a:cxn ang="0">
                      <a:pos x="T2" y="T3"/>
                    </a:cxn>
                    <a:cxn ang="0">
                      <a:pos x="T4" y="T5"/>
                    </a:cxn>
                    <a:cxn ang="0">
                      <a:pos x="T6" y="T7"/>
                    </a:cxn>
                    <a:cxn ang="0">
                      <a:pos x="T8" y="T9"/>
                    </a:cxn>
                    <a:cxn ang="0">
                      <a:pos x="T10" y="T11"/>
                    </a:cxn>
                    <a:cxn ang="0">
                      <a:pos x="T12" y="T13"/>
                    </a:cxn>
                  </a:cxnLst>
                  <a:rect l="0" t="0" r="r" b="b"/>
                  <a:pathLst>
                    <a:path w="789" h="645">
                      <a:moveTo>
                        <a:pt x="0" y="527"/>
                      </a:moveTo>
                      <a:lnTo>
                        <a:pt x="394" y="645"/>
                      </a:lnTo>
                      <a:lnTo>
                        <a:pt x="789" y="527"/>
                      </a:lnTo>
                      <a:lnTo>
                        <a:pt x="789" y="0"/>
                      </a:lnTo>
                      <a:lnTo>
                        <a:pt x="394" y="118"/>
                      </a:lnTo>
                      <a:lnTo>
                        <a:pt x="0" y="0"/>
                      </a:lnTo>
                      <a:lnTo>
                        <a:pt x="0" y="527"/>
                      </a:lnTo>
                      <a:close/>
                    </a:path>
                  </a:pathLst>
                </a:custGeom>
                <a:solidFill>
                  <a:schemeClr val="accent1">
                    <a:lumMod val="7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11302" name="Freeform 126"/>
                <p:cNvSpPr/>
                <p:nvPr/>
              </p:nvSpPr>
              <p:spPr>
                <a:xfrm>
                  <a:off x="7127875" y="600075"/>
                  <a:ext cx="625475" cy="1023937"/>
                </a:xfrm>
                <a:custGeom>
                  <a:avLst/>
                  <a:gdLst/>
                  <a:ahLst/>
                  <a:cxnLst>
                    <a:cxn ang="0">
                      <a:pos x="0" y="0"/>
                    </a:cxn>
                    <a:cxn ang="0">
                      <a:pos x="0" y="836612"/>
                    </a:cxn>
                    <a:cxn ang="0">
                      <a:pos x="625475" y="1023937"/>
                    </a:cxn>
                    <a:cxn ang="0">
                      <a:pos x="625475" y="187325"/>
                    </a:cxn>
                    <a:cxn ang="0">
                      <a:pos x="247650" y="76200"/>
                    </a:cxn>
                    <a:cxn ang="0">
                      <a:pos x="0" y="0"/>
                    </a:cxn>
                  </a:cxnLst>
                  <a:rect l="0" t="0" r="0" b="0"/>
                  <a:pathLst>
                    <a:path w="394" h="645">
                      <a:moveTo>
                        <a:pt x="0" y="0"/>
                      </a:moveTo>
                      <a:lnTo>
                        <a:pt x="0" y="527"/>
                      </a:lnTo>
                      <a:lnTo>
                        <a:pt x="394" y="645"/>
                      </a:lnTo>
                      <a:lnTo>
                        <a:pt x="394" y="118"/>
                      </a:lnTo>
                      <a:lnTo>
                        <a:pt x="156" y="48"/>
                      </a:lnTo>
                      <a:lnTo>
                        <a:pt x="0" y="0"/>
                      </a:lnTo>
                      <a:close/>
                    </a:path>
                  </a:pathLst>
                </a:custGeom>
                <a:solidFill>
                  <a:schemeClr val="accent1"/>
                </a:solidFill>
                <a:ln w="9525">
                  <a:noFill/>
                </a:ln>
              </p:spPr>
              <p:txBody>
                <a:bodyPr/>
                <a:lstStyle/>
                <a:p>
                  <a:endParaRPr lang="zh-CN" altLang="en-US"/>
                </a:p>
              </p:txBody>
            </p:sp>
          </p:grpSp>
          <p:sp>
            <p:nvSpPr>
              <p:cNvPr id="95" name="Inhaltsplatzhalter 4"/>
              <p:cNvSpPr txBox="1"/>
              <p:nvPr/>
            </p:nvSpPr>
            <p:spPr>
              <a:xfrm>
                <a:off x="3998796" y="1863980"/>
                <a:ext cx="885242" cy="655909"/>
              </a:xfrm>
              <a:prstGeom prst="rect">
                <a:avLst/>
              </a:prstGeom>
            </p:spPr>
            <p:txBody>
              <a:bodyPr lIns="0" tIns="0" rIns="0" bIns="0" anchor="ctr">
                <a:spAutoFit/>
                <a:scene3d>
                  <a:camera prst="isometricOffAxis2Left"/>
                  <a:lightRig rig="threePt" dir="t"/>
                </a:scene3d>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3765" rtl="0" eaLnBrk="1" fontAlgn="base" latinLnBrk="0" hangingPunct="1">
                  <a:lnSpc>
                    <a:spcPct val="100000"/>
                  </a:lnSpc>
                  <a:spcBef>
                    <a:spcPts val="0"/>
                  </a:spcBef>
                  <a:spcAft>
                    <a:spcPts val="1200"/>
                  </a:spcAft>
                  <a:buClrTx/>
                  <a:buSzTx/>
                  <a:buFont typeface="Wingdings" panose="05000000000000000000" pitchFamily="2" charset="2"/>
                  <a:buNone/>
                  <a:defRPr/>
                </a:pPr>
                <a:r>
                  <a:rPr kumimoji="0" lang="en-US" sz="3200" b="1" i="0" u="none" strike="noStrike" kern="1200" cap="none" spc="0" normalizeH="0" baseline="0" noProof="0" dirty="0" smtClean="0">
                    <a:ln>
                      <a:noFill/>
                    </a:ln>
                    <a:solidFill>
                      <a:schemeClr val="bg1"/>
                    </a:solidFill>
                    <a:effectLst/>
                    <a:uLnTx/>
                    <a:uFillTx/>
                    <a:latin typeface="+mj-lt"/>
                    <a:ea typeface="+mn-ea"/>
                    <a:cs typeface="+mn-cs"/>
                    <a:sym typeface="+mn-ea"/>
                  </a:rPr>
                  <a:t>01</a:t>
                </a:r>
                <a:endParaRPr kumimoji="0" lang="en-US" sz="2400" b="0" i="0" u="none" strike="noStrike" kern="1200" cap="none" spc="0" normalizeH="0" baseline="0" noProof="0" dirty="0" smtClean="0">
                  <a:ln>
                    <a:noFill/>
                  </a:ln>
                  <a:solidFill>
                    <a:schemeClr val="bg1"/>
                  </a:solidFill>
                  <a:effectLst/>
                  <a:uLnTx/>
                  <a:uFillTx/>
                  <a:latin typeface="+mn-lt"/>
                  <a:ea typeface="+mn-ea"/>
                  <a:cs typeface="+mn-cs"/>
                  <a:sym typeface="+mn-ea"/>
                </a:endParaRPr>
              </a:p>
            </p:txBody>
          </p:sp>
        </p:grpSp>
      </p:grpSp>
      <p:grpSp>
        <p:nvGrpSpPr>
          <p:cNvPr id="17" name="组合 16"/>
          <p:cNvGrpSpPr/>
          <p:nvPr/>
        </p:nvGrpSpPr>
        <p:grpSpPr>
          <a:xfrm>
            <a:off x="942975" y="2918696"/>
            <a:ext cx="7239000" cy="639526"/>
            <a:chOff x="1909092" y="3704532"/>
            <a:chExt cx="7239745" cy="851866"/>
          </a:xfrm>
        </p:grpSpPr>
        <p:sp>
          <p:nvSpPr>
            <p:cNvPr id="11305" name="矩形 58"/>
            <p:cNvSpPr/>
            <p:nvPr/>
          </p:nvSpPr>
          <p:spPr>
            <a:xfrm>
              <a:off x="3263522" y="3817890"/>
              <a:ext cx="5885315" cy="491960"/>
            </a:xfrm>
            <a:prstGeom prst="rect">
              <a:avLst/>
            </a:prstGeom>
            <a:noFill/>
            <a:ln w="9525">
              <a:noFill/>
            </a:ln>
          </p:spPr>
          <p:txBody>
            <a:bodyPr anchor="t">
              <a:spAutoFit/>
            </a:bodyPr>
            <a:lstStyle/>
            <a:p>
              <a:r>
                <a:rPr lang="zh-CN" altLang="en-US" dirty="0" smtClean="0">
                  <a:solidFill>
                    <a:schemeClr val="accent2"/>
                  </a:solidFill>
                  <a:latin typeface="微软雅黑" panose="020B0503020204020204" pitchFamily="34" charset="-122"/>
                  <a:ea typeface="微软雅黑" panose="020B0503020204020204" pitchFamily="34" charset="-122"/>
                </a:rPr>
                <a:t>完善历史用地手续</a:t>
              </a:r>
              <a:endParaRPr lang="en-US" altLang="zh-CN" dirty="0">
                <a:solidFill>
                  <a:schemeClr val="accent2"/>
                </a:solidFill>
                <a:latin typeface="微软雅黑" panose="020B0503020204020204" pitchFamily="34" charset="-122"/>
                <a:ea typeface="微软雅黑" panose="020B0503020204020204" pitchFamily="34" charset="-122"/>
              </a:endParaRPr>
            </a:p>
          </p:txBody>
        </p:sp>
        <p:grpSp>
          <p:nvGrpSpPr>
            <p:cNvPr id="11306" name="Group 13"/>
            <p:cNvGrpSpPr/>
            <p:nvPr/>
          </p:nvGrpSpPr>
          <p:grpSpPr>
            <a:xfrm>
              <a:off x="1909092" y="3704532"/>
              <a:ext cx="1222319" cy="851866"/>
              <a:chOff x="3979746" y="2764288"/>
              <a:chExt cx="1222319" cy="851866"/>
            </a:xfrm>
          </p:grpSpPr>
          <p:grpSp>
            <p:nvGrpSpPr>
              <p:cNvPr id="11307" name="Group 193"/>
              <p:cNvGrpSpPr/>
              <p:nvPr/>
            </p:nvGrpSpPr>
            <p:grpSpPr>
              <a:xfrm>
                <a:off x="4158397" y="2764288"/>
                <a:ext cx="1043668" cy="851866"/>
                <a:chOff x="7127875" y="1806575"/>
                <a:chExt cx="1252538" cy="1022350"/>
              </a:xfrm>
            </p:grpSpPr>
            <p:sp>
              <p:nvSpPr>
                <p:cNvPr id="101" name="Freeform 128"/>
                <p:cNvSpPr/>
                <p:nvPr/>
              </p:nvSpPr>
              <p:spPr bwMode="auto">
                <a:xfrm>
                  <a:off x="7128781" y="1806196"/>
                  <a:ext cx="1251850" cy="1022729"/>
                </a:xfrm>
                <a:custGeom>
                  <a:avLst/>
                  <a:gdLst>
                    <a:gd name="T0" fmla="*/ 0 w 789"/>
                    <a:gd name="T1" fmla="*/ 526 h 644"/>
                    <a:gd name="T2" fmla="*/ 394 w 789"/>
                    <a:gd name="T3" fmla="*/ 644 h 644"/>
                    <a:gd name="T4" fmla="*/ 789 w 789"/>
                    <a:gd name="T5" fmla="*/ 526 h 644"/>
                    <a:gd name="T6" fmla="*/ 789 w 789"/>
                    <a:gd name="T7" fmla="*/ 0 h 644"/>
                    <a:gd name="T8" fmla="*/ 394 w 789"/>
                    <a:gd name="T9" fmla="*/ 117 h 644"/>
                    <a:gd name="T10" fmla="*/ 0 w 789"/>
                    <a:gd name="T11" fmla="*/ 0 h 644"/>
                    <a:gd name="T12" fmla="*/ 0 w 789"/>
                    <a:gd name="T13" fmla="*/ 526 h 644"/>
                  </a:gdLst>
                  <a:ahLst/>
                  <a:cxnLst>
                    <a:cxn ang="0">
                      <a:pos x="T0" y="T1"/>
                    </a:cxn>
                    <a:cxn ang="0">
                      <a:pos x="T2" y="T3"/>
                    </a:cxn>
                    <a:cxn ang="0">
                      <a:pos x="T4" y="T5"/>
                    </a:cxn>
                    <a:cxn ang="0">
                      <a:pos x="T6" y="T7"/>
                    </a:cxn>
                    <a:cxn ang="0">
                      <a:pos x="T8" y="T9"/>
                    </a:cxn>
                    <a:cxn ang="0">
                      <a:pos x="T10" y="T11"/>
                    </a:cxn>
                    <a:cxn ang="0">
                      <a:pos x="T12" y="T13"/>
                    </a:cxn>
                  </a:cxnLst>
                  <a:rect l="0" t="0" r="r" b="b"/>
                  <a:pathLst>
                    <a:path w="789" h="644">
                      <a:moveTo>
                        <a:pt x="0" y="526"/>
                      </a:moveTo>
                      <a:lnTo>
                        <a:pt x="394" y="644"/>
                      </a:lnTo>
                      <a:lnTo>
                        <a:pt x="789" y="526"/>
                      </a:lnTo>
                      <a:lnTo>
                        <a:pt x="789" y="0"/>
                      </a:lnTo>
                      <a:lnTo>
                        <a:pt x="394" y="117"/>
                      </a:lnTo>
                      <a:lnTo>
                        <a:pt x="0" y="0"/>
                      </a:lnTo>
                      <a:lnTo>
                        <a:pt x="0" y="526"/>
                      </a:lnTo>
                      <a:close/>
                    </a:path>
                  </a:pathLst>
                </a:custGeom>
                <a:solidFill>
                  <a:schemeClr val="accent2">
                    <a:lumMod val="7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11309" name="Freeform 130"/>
                <p:cNvSpPr/>
                <p:nvPr/>
              </p:nvSpPr>
              <p:spPr>
                <a:xfrm>
                  <a:off x="7127875" y="1806575"/>
                  <a:ext cx="625475" cy="1022350"/>
                </a:xfrm>
                <a:custGeom>
                  <a:avLst/>
                  <a:gdLst/>
                  <a:ahLst/>
                  <a:cxnLst>
                    <a:cxn ang="0">
                      <a:pos x="0" y="0"/>
                    </a:cxn>
                    <a:cxn ang="0">
                      <a:pos x="0" y="835025"/>
                    </a:cxn>
                    <a:cxn ang="0">
                      <a:pos x="625475" y="1022350"/>
                    </a:cxn>
                    <a:cxn ang="0">
                      <a:pos x="625475" y="185738"/>
                    </a:cxn>
                    <a:cxn ang="0">
                      <a:pos x="247650" y="74613"/>
                    </a:cxn>
                    <a:cxn ang="0">
                      <a:pos x="0" y="0"/>
                    </a:cxn>
                  </a:cxnLst>
                  <a:rect l="0" t="0" r="0" b="0"/>
                  <a:pathLst>
                    <a:path w="394" h="644">
                      <a:moveTo>
                        <a:pt x="0" y="0"/>
                      </a:moveTo>
                      <a:lnTo>
                        <a:pt x="0" y="526"/>
                      </a:lnTo>
                      <a:lnTo>
                        <a:pt x="394" y="644"/>
                      </a:lnTo>
                      <a:lnTo>
                        <a:pt x="394" y="117"/>
                      </a:lnTo>
                      <a:lnTo>
                        <a:pt x="156" y="47"/>
                      </a:lnTo>
                      <a:lnTo>
                        <a:pt x="0" y="0"/>
                      </a:lnTo>
                      <a:close/>
                    </a:path>
                  </a:pathLst>
                </a:custGeom>
                <a:solidFill>
                  <a:schemeClr val="accent2"/>
                </a:solidFill>
                <a:ln w="9525">
                  <a:noFill/>
                </a:ln>
              </p:spPr>
              <p:txBody>
                <a:bodyPr/>
                <a:lstStyle/>
                <a:p>
                  <a:endParaRPr lang="zh-CN" altLang="en-US"/>
                </a:p>
              </p:txBody>
            </p:sp>
          </p:grpSp>
          <p:sp>
            <p:nvSpPr>
              <p:cNvPr id="100" name="Inhaltsplatzhalter 4"/>
              <p:cNvSpPr txBox="1"/>
              <p:nvPr/>
            </p:nvSpPr>
            <p:spPr>
              <a:xfrm>
                <a:off x="3979746" y="2875293"/>
                <a:ext cx="885242" cy="657401"/>
              </a:xfrm>
              <a:prstGeom prst="rect">
                <a:avLst/>
              </a:prstGeom>
            </p:spPr>
            <p:txBody>
              <a:bodyPr lIns="0" tIns="0" rIns="0" bIns="0" anchor="ctr">
                <a:spAutoFit/>
                <a:scene3d>
                  <a:camera prst="isometricOffAxis2Left"/>
                  <a:lightRig rig="threePt" dir="t"/>
                </a:scene3d>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3765" rtl="0" eaLnBrk="1" fontAlgn="base" latinLnBrk="0" hangingPunct="1">
                  <a:lnSpc>
                    <a:spcPct val="100000"/>
                  </a:lnSpc>
                  <a:spcBef>
                    <a:spcPts val="0"/>
                  </a:spcBef>
                  <a:spcAft>
                    <a:spcPts val="1200"/>
                  </a:spcAft>
                  <a:buClrTx/>
                  <a:buSzTx/>
                  <a:buFont typeface="Wingdings" panose="05000000000000000000" pitchFamily="2" charset="2"/>
                  <a:buNone/>
                  <a:defRPr/>
                </a:pPr>
                <a:r>
                  <a:rPr kumimoji="0" lang="en-US" sz="3200" b="1" i="0" u="none" strike="noStrike" kern="1200" cap="none" spc="0" normalizeH="0" baseline="0" noProof="0" dirty="0" smtClean="0">
                    <a:ln>
                      <a:noFill/>
                    </a:ln>
                    <a:solidFill>
                      <a:schemeClr val="bg1"/>
                    </a:solidFill>
                    <a:effectLst/>
                    <a:uLnTx/>
                    <a:uFillTx/>
                    <a:latin typeface="+mj-lt"/>
                    <a:ea typeface="+mn-ea"/>
                    <a:cs typeface="+mn-cs"/>
                    <a:sym typeface="+mn-ea"/>
                  </a:rPr>
                  <a:t>02</a:t>
                </a:r>
                <a:endParaRPr kumimoji="0" lang="en-US" sz="2400" b="0" i="0" u="none" strike="noStrike" kern="1200" cap="none" spc="0" normalizeH="0" baseline="0" noProof="0" dirty="0" smtClean="0">
                  <a:ln>
                    <a:noFill/>
                  </a:ln>
                  <a:solidFill>
                    <a:schemeClr val="bg1"/>
                  </a:solidFill>
                  <a:effectLst/>
                  <a:uLnTx/>
                  <a:uFillTx/>
                  <a:latin typeface="+mn-lt"/>
                  <a:ea typeface="+mn-ea"/>
                  <a:cs typeface="+mn-cs"/>
                  <a:sym typeface="+mn-ea"/>
                </a:endParaRPr>
              </a:p>
            </p:txBody>
          </p:sp>
        </p:grpSp>
      </p:grpSp>
      <p:grpSp>
        <p:nvGrpSpPr>
          <p:cNvPr id="18" name="组合 17"/>
          <p:cNvGrpSpPr/>
          <p:nvPr/>
        </p:nvGrpSpPr>
        <p:grpSpPr>
          <a:xfrm>
            <a:off x="942975" y="3672525"/>
            <a:ext cx="7239000" cy="636786"/>
            <a:chOff x="1909092" y="4708517"/>
            <a:chExt cx="7239745" cy="850543"/>
          </a:xfrm>
        </p:grpSpPr>
        <p:sp>
          <p:nvSpPr>
            <p:cNvPr id="4" name="矩形 3"/>
            <p:cNvSpPr/>
            <p:nvPr/>
          </p:nvSpPr>
          <p:spPr>
            <a:xfrm>
              <a:off x="3263369" y="4860877"/>
              <a:ext cx="5885468" cy="493310"/>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i="0" u="none" strike="noStrike" kern="1200" cap="none" spc="0" normalizeH="0" baseline="0" noProof="0" dirty="0" smtClean="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sym typeface="+mn-ea"/>
                </a:rPr>
                <a:t>工改工</a:t>
              </a:r>
              <a:endParaRPr kumimoji="0" lang="en-US" altLang="zh-CN" sz="1800"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grpSp>
          <p:nvGrpSpPr>
            <p:cNvPr id="11313" name="Group 14"/>
            <p:cNvGrpSpPr/>
            <p:nvPr/>
          </p:nvGrpSpPr>
          <p:grpSpPr>
            <a:xfrm>
              <a:off x="1909092" y="4708517"/>
              <a:ext cx="1222319" cy="850543"/>
              <a:chOff x="3979746" y="3768273"/>
              <a:chExt cx="1222319" cy="850543"/>
            </a:xfrm>
          </p:grpSpPr>
          <p:grpSp>
            <p:nvGrpSpPr>
              <p:cNvPr id="11314" name="Group 192"/>
              <p:cNvGrpSpPr/>
              <p:nvPr/>
            </p:nvGrpSpPr>
            <p:grpSpPr>
              <a:xfrm>
                <a:off x="4158397" y="3768273"/>
                <a:ext cx="1043668" cy="850543"/>
                <a:chOff x="7127875" y="3011488"/>
                <a:chExt cx="1252538" cy="1020762"/>
              </a:xfrm>
            </p:grpSpPr>
            <p:sp>
              <p:nvSpPr>
                <p:cNvPr id="106" name="Freeform 132"/>
                <p:cNvSpPr/>
                <p:nvPr/>
              </p:nvSpPr>
              <p:spPr bwMode="auto">
                <a:xfrm>
                  <a:off x="7128781" y="3011488"/>
                  <a:ext cx="1251850" cy="1020443"/>
                </a:xfrm>
                <a:custGeom>
                  <a:avLst/>
                  <a:gdLst>
                    <a:gd name="T0" fmla="*/ 0 w 789"/>
                    <a:gd name="T1" fmla="*/ 527 h 643"/>
                    <a:gd name="T2" fmla="*/ 394 w 789"/>
                    <a:gd name="T3" fmla="*/ 643 h 643"/>
                    <a:gd name="T4" fmla="*/ 789 w 789"/>
                    <a:gd name="T5" fmla="*/ 527 h 643"/>
                    <a:gd name="T6" fmla="*/ 789 w 789"/>
                    <a:gd name="T7" fmla="*/ 0 h 643"/>
                    <a:gd name="T8" fmla="*/ 394 w 789"/>
                    <a:gd name="T9" fmla="*/ 116 h 643"/>
                    <a:gd name="T10" fmla="*/ 0 w 789"/>
                    <a:gd name="T11" fmla="*/ 0 h 643"/>
                    <a:gd name="T12" fmla="*/ 0 w 789"/>
                    <a:gd name="T13" fmla="*/ 527 h 643"/>
                  </a:gdLst>
                  <a:ahLst/>
                  <a:cxnLst>
                    <a:cxn ang="0">
                      <a:pos x="T0" y="T1"/>
                    </a:cxn>
                    <a:cxn ang="0">
                      <a:pos x="T2" y="T3"/>
                    </a:cxn>
                    <a:cxn ang="0">
                      <a:pos x="T4" y="T5"/>
                    </a:cxn>
                    <a:cxn ang="0">
                      <a:pos x="T6" y="T7"/>
                    </a:cxn>
                    <a:cxn ang="0">
                      <a:pos x="T8" y="T9"/>
                    </a:cxn>
                    <a:cxn ang="0">
                      <a:pos x="T10" y="T11"/>
                    </a:cxn>
                    <a:cxn ang="0">
                      <a:pos x="T12" y="T13"/>
                    </a:cxn>
                  </a:cxnLst>
                  <a:rect l="0" t="0" r="r" b="b"/>
                  <a:pathLst>
                    <a:path w="789" h="643">
                      <a:moveTo>
                        <a:pt x="0" y="527"/>
                      </a:moveTo>
                      <a:lnTo>
                        <a:pt x="394" y="643"/>
                      </a:lnTo>
                      <a:lnTo>
                        <a:pt x="789" y="527"/>
                      </a:lnTo>
                      <a:lnTo>
                        <a:pt x="789" y="0"/>
                      </a:lnTo>
                      <a:lnTo>
                        <a:pt x="394" y="116"/>
                      </a:lnTo>
                      <a:lnTo>
                        <a:pt x="0" y="0"/>
                      </a:lnTo>
                      <a:lnTo>
                        <a:pt x="0" y="527"/>
                      </a:lnTo>
                      <a:close/>
                    </a:path>
                  </a:pathLst>
                </a:custGeom>
                <a:solidFill>
                  <a:schemeClr val="accent3">
                    <a:lumMod val="7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107" name="Freeform 134"/>
                <p:cNvSpPr/>
                <p:nvPr/>
              </p:nvSpPr>
              <p:spPr bwMode="auto">
                <a:xfrm>
                  <a:off x="7128781" y="3011488"/>
                  <a:ext cx="624973" cy="1020443"/>
                </a:xfrm>
                <a:custGeom>
                  <a:avLst/>
                  <a:gdLst>
                    <a:gd name="T0" fmla="*/ 0 w 394"/>
                    <a:gd name="T1" fmla="*/ 0 h 643"/>
                    <a:gd name="T2" fmla="*/ 0 w 394"/>
                    <a:gd name="T3" fmla="*/ 527 h 643"/>
                    <a:gd name="T4" fmla="*/ 394 w 394"/>
                    <a:gd name="T5" fmla="*/ 643 h 643"/>
                    <a:gd name="T6" fmla="*/ 394 w 394"/>
                    <a:gd name="T7" fmla="*/ 116 h 643"/>
                    <a:gd name="T8" fmla="*/ 156 w 394"/>
                    <a:gd name="T9" fmla="*/ 45 h 643"/>
                    <a:gd name="T10" fmla="*/ 0 w 394"/>
                    <a:gd name="T11" fmla="*/ 0 h 643"/>
                  </a:gdLst>
                  <a:ahLst/>
                  <a:cxnLst>
                    <a:cxn ang="0">
                      <a:pos x="T0" y="T1"/>
                    </a:cxn>
                    <a:cxn ang="0">
                      <a:pos x="T2" y="T3"/>
                    </a:cxn>
                    <a:cxn ang="0">
                      <a:pos x="T4" y="T5"/>
                    </a:cxn>
                    <a:cxn ang="0">
                      <a:pos x="T6" y="T7"/>
                    </a:cxn>
                    <a:cxn ang="0">
                      <a:pos x="T8" y="T9"/>
                    </a:cxn>
                    <a:cxn ang="0">
                      <a:pos x="T10" y="T11"/>
                    </a:cxn>
                  </a:cxnLst>
                  <a:rect l="0" t="0" r="r" b="b"/>
                  <a:pathLst>
                    <a:path w="394" h="643">
                      <a:moveTo>
                        <a:pt x="0" y="0"/>
                      </a:moveTo>
                      <a:lnTo>
                        <a:pt x="0" y="527"/>
                      </a:lnTo>
                      <a:lnTo>
                        <a:pt x="394" y="643"/>
                      </a:lnTo>
                      <a:lnTo>
                        <a:pt x="394" y="116"/>
                      </a:lnTo>
                      <a:lnTo>
                        <a:pt x="156" y="45"/>
                      </a:lnTo>
                      <a:lnTo>
                        <a:pt x="0" y="0"/>
                      </a:lnTo>
                      <a:close/>
                    </a:path>
                  </a:pathLst>
                </a:custGeom>
                <a:solidFill>
                  <a:schemeClr val="accent3"/>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grpSp>
          <p:sp>
            <p:nvSpPr>
              <p:cNvPr id="105" name="Inhaltsplatzhalter 4"/>
              <p:cNvSpPr txBox="1"/>
              <p:nvPr/>
            </p:nvSpPr>
            <p:spPr>
              <a:xfrm>
                <a:off x="3979746" y="3866137"/>
                <a:ext cx="885242" cy="656315"/>
              </a:xfrm>
              <a:prstGeom prst="rect">
                <a:avLst/>
              </a:prstGeom>
            </p:spPr>
            <p:txBody>
              <a:bodyPr lIns="0" tIns="0" rIns="0" bIns="0" anchor="ctr">
                <a:spAutoFit/>
                <a:scene3d>
                  <a:camera prst="isometricOffAxis2Left"/>
                  <a:lightRig rig="threePt" dir="t"/>
                </a:scene3d>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3765" rtl="0" eaLnBrk="1" fontAlgn="base" latinLnBrk="0" hangingPunct="1">
                  <a:lnSpc>
                    <a:spcPct val="100000"/>
                  </a:lnSpc>
                  <a:spcBef>
                    <a:spcPts val="0"/>
                  </a:spcBef>
                  <a:spcAft>
                    <a:spcPts val="1200"/>
                  </a:spcAft>
                  <a:buClrTx/>
                  <a:buSzTx/>
                  <a:buFont typeface="Wingdings" panose="05000000000000000000" pitchFamily="2" charset="2"/>
                  <a:buNone/>
                  <a:defRPr/>
                </a:pPr>
                <a:r>
                  <a:rPr kumimoji="0" lang="en-US" sz="3200" b="1" i="0" u="none" strike="noStrike" kern="1200" cap="none" spc="0" normalizeH="0" baseline="0" noProof="0" dirty="0" smtClean="0">
                    <a:ln>
                      <a:noFill/>
                    </a:ln>
                    <a:solidFill>
                      <a:schemeClr val="bg1"/>
                    </a:solidFill>
                    <a:effectLst/>
                    <a:uLnTx/>
                    <a:uFillTx/>
                    <a:latin typeface="+mj-lt"/>
                    <a:ea typeface="+mn-ea"/>
                    <a:cs typeface="+mn-cs"/>
                    <a:sym typeface="+mn-ea"/>
                  </a:rPr>
                  <a:t>03</a:t>
                </a:r>
                <a:endParaRPr kumimoji="0" lang="en-US" sz="2400" b="0" i="0" u="none" strike="noStrike" kern="1200" cap="none" spc="0" normalizeH="0" baseline="0" noProof="0" dirty="0" smtClean="0">
                  <a:ln>
                    <a:noFill/>
                  </a:ln>
                  <a:solidFill>
                    <a:schemeClr val="bg1"/>
                  </a:solidFill>
                  <a:effectLst/>
                  <a:uLnTx/>
                  <a:uFillTx/>
                  <a:latin typeface="+mn-lt"/>
                  <a:ea typeface="+mn-ea"/>
                  <a:cs typeface="+mn-cs"/>
                  <a:sym typeface="+mn-ea"/>
                </a:endParaRPr>
              </a:p>
            </p:txBody>
          </p:sp>
        </p:grpSp>
      </p:grpSp>
    </p:spTree>
    <p:extLst>
      <p:ext uri="{BB962C8B-B14F-4D97-AF65-F5344CB8AC3E}">
        <p14:creationId xmlns:p14="http://schemas.microsoft.com/office/powerpoint/2010/main" val="1329965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359025" y="165869"/>
            <a:ext cx="5836670" cy="460375"/>
          </a:xfrm>
          <a:prstGeom prst="rect">
            <a:avLst/>
          </a:prstGeom>
          <a:noFill/>
          <a:effectLst/>
        </p:spPr>
        <p:txBody>
          <a:bodyPr wrap="square">
            <a:spAutoFit/>
          </a:bodyPr>
          <a:lstStyle/>
          <a:p>
            <a:pPr fontAlgn="auto">
              <a:spcBef>
                <a:spcPts val="0"/>
              </a:spcBef>
              <a:spcAft>
                <a:spcPts val="0"/>
              </a:spcAft>
              <a:defRPr/>
            </a:pPr>
            <a:r>
              <a:rPr lang="zh-CN" altLang="en-US" sz="2400" dirty="0" smtClean="0">
                <a:ln w="6350">
                  <a:noFill/>
                </a:ln>
                <a:solidFill>
                  <a:srgbClr val="0070C0"/>
                </a:solidFill>
                <a:latin typeface="微软雅黑" panose="020B0503020204020204" pitchFamily="34" charset="-122"/>
                <a:ea typeface="微软雅黑" panose="020B0503020204020204" pitchFamily="34" charset="-122"/>
                <a:sym typeface="+mn-ea"/>
              </a:rPr>
              <a:t>二、优惠政策</a:t>
            </a:r>
            <a:endParaRPr lang="zh-CN" altLang="en-US" sz="2400" b="1" dirty="0">
              <a:ln w="6350">
                <a:noFill/>
              </a:ln>
              <a:solidFill>
                <a:srgbClr val="0070C0"/>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395288" y="1401763"/>
            <a:ext cx="4176712" cy="1225550"/>
            <a:chOff x="395288" y="2060847"/>
            <a:chExt cx="4176712" cy="1204090"/>
          </a:xfrm>
        </p:grpSpPr>
        <p:sp>
          <p:nvSpPr>
            <p:cNvPr id="33" name="平行四边形 32"/>
            <p:cNvSpPr/>
            <p:nvPr/>
          </p:nvSpPr>
          <p:spPr bwMode="auto">
            <a:xfrm flipV="1">
              <a:off x="395288" y="2060847"/>
              <a:ext cx="4176712" cy="1204090"/>
            </a:xfrm>
            <a:prstGeom prst="parallelogram">
              <a:avLst>
                <a:gd name="adj" fmla="val 4003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lt1"/>
                </a:solidFill>
                <a:effectLst/>
                <a:uLnTx/>
                <a:uFillTx/>
                <a:latin typeface="+mn-lt"/>
                <a:ea typeface="+mn-ea"/>
                <a:cs typeface="+mn-cs"/>
              </a:endParaRPr>
            </a:p>
          </p:txBody>
        </p:sp>
        <p:sp>
          <p:nvSpPr>
            <p:cNvPr id="19460" name="矩形 1"/>
            <p:cNvSpPr/>
            <p:nvPr/>
          </p:nvSpPr>
          <p:spPr>
            <a:xfrm>
              <a:off x="921857" y="2317057"/>
              <a:ext cx="3072185" cy="816446"/>
            </a:xfrm>
            <a:prstGeom prst="rect">
              <a:avLst/>
            </a:prstGeom>
            <a:noFill/>
            <a:ln w="9525">
              <a:noFill/>
            </a:ln>
          </p:spPr>
          <p:txBody>
            <a:bodyPr anchor="t">
              <a:spAutoFit/>
            </a:bodyPr>
            <a:lstStyle/>
            <a:p>
              <a:r>
                <a:rPr lang="zh-CN" altLang="en-US" sz="1600" dirty="0">
                  <a:solidFill>
                    <a:srgbClr val="0070C0"/>
                  </a:solidFill>
                  <a:latin typeface="微软雅黑" panose="020B0503020204020204" pitchFamily="34" charset="-122"/>
                  <a:ea typeface="微软雅黑" panose="020B0503020204020204" pitchFamily="34" charset="-122"/>
                </a:rPr>
                <a:t>普通工业用地、仓储用地容积率可按发展诉求直接赋值，但不应</a:t>
              </a:r>
            </a:p>
            <a:p>
              <a:r>
                <a:rPr lang="zh-CN" altLang="en-US" sz="1600" dirty="0">
                  <a:solidFill>
                    <a:srgbClr val="0070C0"/>
                  </a:solidFill>
                  <a:latin typeface="微软雅黑" panose="020B0503020204020204" pitchFamily="34" charset="-122"/>
                  <a:ea typeface="微软雅黑" panose="020B0503020204020204" pitchFamily="34" charset="-122"/>
                </a:rPr>
                <a:t>高于</a:t>
              </a:r>
              <a:r>
                <a:rPr lang="en-US" altLang="zh-CN" sz="1600" dirty="0">
                  <a:solidFill>
                    <a:srgbClr val="0070C0"/>
                  </a:solidFill>
                  <a:latin typeface="微软雅黑" panose="020B0503020204020204" pitchFamily="34" charset="-122"/>
                  <a:ea typeface="微软雅黑" panose="020B0503020204020204" pitchFamily="34" charset="-122"/>
                </a:rPr>
                <a:t>4.0</a:t>
              </a:r>
              <a:endParaRPr lang="en-US" altLang="zh-CN" sz="1600" b="1" dirty="0">
                <a:solidFill>
                  <a:srgbClr val="0070C0"/>
                </a:solidFill>
                <a:latin typeface="微软雅黑" panose="020B0503020204020204" pitchFamily="34" charset="-122"/>
                <a:ea typeface="微软雅黑" panose="020B0503020204020204" pitchFamily="34" charset="-122"/>
              </a:endParaRPr>
            </a:p>
          </p:txBody>
        </p:sp>
      </p:grpSp>
      <p:sp>
        <p:nvSpPr>
          <p:cNvPr id="10" name="矩形 9"/>
          <p:cNvSpPr/>
          <p:nvPr/>
        </p:nvSpPr>
        <p:spPr>
          <a:xfrm>
            <a:off x="447214" y="736600"/>
            <a:ext cx="3712875" cy="523220"/>
          </a:xfrm>
          <a:prstGeom prst="rect">
            <a:avLst/>
          </a:prstGeom>
          <a:noFill/>
          <a:ln w="9525">
            <a:noFill/>
          </a:ln>
        </p:spPr>
        <p:txBody>
          <a:bodyPr wrap="none" anchor="t">
            <a:spAutoFit/>
          </a:bodyPr>
          <a:lstStyle/>
          <a:p>
            <a:pPr algn="ctr"/>
            <a:r>
              <a:rPr lang="en-US" altLang="zh-CN" sz="2800" dirty="0" smtClean="0">
                <a:solidFill>
                  <a:srgbClr val="0070C0"/>
                </a:solidFill>
                <a:latin typeface="微软雅黑" panose="020B0503020204020204" pitchFamily="34" charset="-122"/>
                <a:ea typeface="微软雅黑" panose="020B0503020204020204" pitchFamily="34" charset="-122"/>
              </a:rPr>
              <a:t>1.</a:t>
            </a:r>
            <a:r>
              <a:rPr lang="zh-CN" altLang="en-US" sz="2800" dirty="0" smtClean="0">
                <a:solidFill>
                  <a:srgbClr val="0070C0"/>
                </a:solidFill>
                <a:latin typeface="微软雅黑" panose="020B0503020204020204" pitchFamily="34" charset="-122"/>
                <a:ea typeface="微软雅黑" panose="020B0503020204020204" pitchFamily="34" charset="-122"/>
              </a:rPr>
              <a:t>工业仓储用地容积率</a:t>
            </a:r>
            <a:endParaRPr lang="zh-CN" altLang="en-US" sz="2800" dirty="0">
              <a:solidFill>
                <a:srgbClr val="0070C0"/>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395288" y="2765423"/>
            <a:ext cx="4176712" cy="1227138"/>
            <a:chOff x="395288" y="3879677"/>
            <a:chExt cx="4176712" cy="1205354"/>
          </a:xfrm>
        </p:grpSpPr>
        <p:sp>
          <p:nvSpPr>
            <p:cNvPr id="24" name="平行四边形 23"/>
            <p:cNvSpPr/>
            <p:nvPr/>
          </p:nvSpPr>
          <p:spPr bwMode="auto">
            <a:xfrm>
              <a:off x="395288" y="3879677"/>
              <a:ext cx="4176712" cy="1205354"/>
            </a:xfrm>
            <a:prstGeom prst="parallelogram">
              <a:avLst>
                <a:gd name="adj" fmla="val 40036"/>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lt1"/>
                </a:solidFill>
                <a:effectLst/>
                <a:uLnTx/>
                <a:uFillTx/>
                <a:latin typeface="+mn-lt"/>
                <a:ea typeface="+mn-ea"/>
                <a:cs typeface="+mn-cs"/>
              </a:endParaRPr>
            </a:p>
          </p:txBody>
        </p:sp>
        <p:sp>
          <p:nvSpPr>
            <p:cNvPr id="19469" name="矩形 24"/>
            <p:cNvSpPr/>
            <p:nvPr/>
          </p:nvSpPr>
          <p:spPr>
            <a:xfrm>
              <a:off x="886510" y="4003985"/>
              <a:ext cx="3107532" cy="1058095"/>
            </a:xfrm>
            <a:prstGeom prst="rect">
              <a:avLst/>
            </a:prstGeom>
            <a:noFill/>
            <a:ln w="9525">
              <a:noFill/>
            </a:ln>
          </p:spPr>
          <p:txBody>
            <a:bodyPr anchor="t">
              <a:spAutoFit/>
            </a:bodyPr>
            <a:lstStyle/>
            <a:p>
              <a:r>
                <a:rPr lang="zh-CN" altLang="en-US" sz="1600" dirty="0">
                  <a:solidFill>
                    <a:srgbClr val="FFC000"/>
                  </a:solidFill>
                  <a:latin typeface="微软雅黑" panose="020B0503020204020204" pitchFamily="34" charset="-122"/>
                  <a:ea typeface="微软雅黑" panose="020B0503020204020204" pitchFamily="34" charset="-122"/>
                </a:rPr>
                <a:t>工业保护线内不超过</a:t>
              </a:r>
              <a:r>
                <a:rPr lang="en-US" altLang="zh-CN" sz="1600" dirty="0">
                  <a:solidFill>
                    <a:srgbClr val="FFC000"/>
                  </a:solidFill>
                  <a:latin typeface="微软雅黑" panose="020B0503020204020204" pitchFamily="34" charset="-122"/>
                  <a:ea typeface="微软雅黑" panose="020B0503020204020204" pitchFamily="34" charset="-122"/>
                </a:rPr>
                <a:t>3.0</a:t>
              </a:r>
              <a:r>
                <a:rPr lang="zh-CN" altLang="en-US" sz="1600" dirty="0">
                  <a:solidFill>
                    <a:srgbClr val="FFC000"/>
                  </a:solidFill>
                  <a:latin typeface="微软雅黑" panose="020B0503020204020204" pitchFamily="34" charset="-122"/>
                  <a:ea typeface="微软雅黑" panose="020B0503020204020204" pitchFamily="34" charset="-122"/>
                </a:rPr>
                <a:t>、工业保护线外不超过</a:t>
              </a:r>
              <a:r>
                <a:rPr lang="en-US" altLang="zh-CN" sz="1600" dirty="0">
                  <a:solidFill>
                    <a:srgbClr val="FFC000"/>
                  </a:solidFill>
                  <a:latin typeface="微软雅黑" panose="020B0503020204020204" pitchFamily="34" charset="-122"/>
                  <a:ea typeface="微软雅黑" panose="020B0503020204020204" pitchFamily="34" charset="-122"/>
                </a:rPr>
                <a:t>2.5</a:t>
              </a:r>
              <a:r>
                <a:rPr lang="zh-CN" altLang="en-US" sz="1600" dirty="0">
                  <a:solidFill>
                    <a:srgbClr val="FFC000"/>
                  </a:solidFill>
                  <a:latin typeface="微软雅黑" panose="020B0503020204020204" pitchFamily="34" charset="-122"/>
                  <a:ea typeface="微软雅黑" panose="020B0503020204020204" pitchFamily="34" charset="-122"/>
                </a:rPr>
                <a:t>的工业、仓储用地容积率调整，纳入控制性详细规划微调程序</a:t>
              </a:r>
              <a:r>
                <a:rPr lang="zh-CN" altLang="en-US" sz="1600" dirty="0" smtClean="0">
                  <a:solidFill>
                    <a:srgbClr val="FFC000"/>
                  </a:solidFill>
                  <a:latin typeface="微软雅黑" panose="020B0503020204020204" pitchFamily="34" charset="-122"/>
                  <a:ea typeface="微软雅黑" panose="020B0503020204020204" pitchFamily="34" charset="-122"/>
                </a:rPr>
                <a:t>办理</a:t>
              </a:r>
              <a:endParaRPr lang="zh-CN" altLang="zh-CN" sz="1600" b="1" dirty="0">
                <a:solidFill>
                  <a:srgbClr val="FFC000"/>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4356100" y="2078038"/>
            <a:ext cx="4319588" cy="1352550"/>
            <a:chOff x="4355976" y="2901949"/>
            <a:chExt cx="4320480" cy="1329667"/>
          </a:xfrm>
        </p:grpSpPr>
        <p:sp>
          <p:nvSpPr>
            <p:cNvPr id="28" name="圆角矩形 27"/>
            <p:cNvSpPr/>
            <p:nvPr/>
          </p:nvSpPr>
          <p:spPr>
            <a:xfrm>
              <a:off x="4355976" y="2901949"/>
              <a:ext cx="4320480" cy="1329667"/>
            </a:xfrm>
            <a:prstGeom prst="roundRect">
              <a:avLst>
                <a:gd name="adj" fmla="val 50000"/>
              </a:avLst>
            </a:prstGeom>
            <a:effectLst/>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tx1"/>
                </a:solidFill>
                <a:effectLst/>
                <a:uLnTx/>
                <a:uFillTx/>
                <a:latin typeface="+mn-lt"/>
                <a:ea typeface="+mn-ea"/>
                <a:cs typeface="+mn-cs"/>
              </a:endParaRPr>
            </a:p>
          </p:txBody>
        </p:sp>
        <p:sp>
          <p:nvSpPr>
            <p:cNvPr id="19472" name="矩形 3"/>
            <p:cNvSpPr/>
            <p:nvPr/>
          </p:nvSpPr>
          <p:spPr>
            <a:xfrm>
              <a:off x="5762228" y="3140968"/>
              <a:ext cx="2790427" cy="907709"/>
            </a:xfrm>
            <a:prstGeom prst="rect">
              <a:avLst/>
            </a:prstGeom>
            <a:noFill/>
            <a:ln w="9525">
              <a:noFill/>
            </a:ln>
          </p:spPr>
          <p:txBody>
            <a:bodyPr anchor="t">
              <a:spAutoFit/>
            </a:bodyPr>
            <a:lstStyle/>
            <a:p>
              <a:r>
                <a:rPr lang="zh-CN" altLang="en-US" dirty="0">
                  <a:solidFill>
                    <a:schemeClr val="bg1"/>
                  </a:solidFill>
                  <a:latin typeface="微软雅黑" panose="020B0503020204020204" pitchFamily="34" charset="-122"/>
                  <a:ea typeface="微软雅黑" panose="020B0503020204020204" pitchFamily="34" charset="-122"/>
                </a:rPr>
                <a:t>新型产业用地（</a:t>
              </a:r>
              <a:r>
                <a:rPr lang="en-US" altLang="zh-CN" dirty="0">
                  <a:solidFill>
                    <a:schemeClr val="bg1"/>
                  </a:solidFill>
                  <a:latin typeface="微软雅黑" panose="020B0503020204020204" pitchFamily="34" charset="-122"/>
                  <a:ea typeface="微软雅黑" panose="020B0503020204020204" pitchFamily="34" charset="-122"/>
                </a:rPr>
                <a:t>M0</a:t>
              </a:r>
              <a:r>
                <a:rPr lang="zh-CN" altLang="en-US" dirty="0">
                  <a:solidFill>
                    <a:schemeClr val="bg1"/>
                  </a:solidFill>
                  <a:latin typeface="微软雅黑" panose="020B0503020204020204" pitchFamily="34" charset="-122"/>
                  <a:ea typeface="微软雅黑" panose="020B0503020204020204" pitchFamily="34" charset="-122"/>
                </a:rPr>
                <a:t>）容积率诉求为</a:t>
              </a:r>
              <a:r>
                <a:rPr lang="en-US" altLang="zh-CN" dirty="0">
                  <a:solidFill>
                    <a:schemeClr val="bg1"/>
                  </a:solidFill>
                  <a:latin typeface="微软雅黑" panose="020B0503020204020204" pitchFamily="34" charset="-122"/>
                  <a:ea typeface="微软雅黑" panose="020B0503020204020204" pitchFamily="34" charset="-122"/>
                </a:rPr>
                <a:t>3.0-5.0</a:t>
              </a:r>
              <a:r>
                <a:rPr lang="zh-CN" altLang="en-US" dirty="0">
                  <a:solidFill>
                    <a:schemeClr val="bg1"/>
                  </a:solidFill>
                  <a:latin typeface="微软雅黑" panose="020B0503020204020204" pitchFamily="34" charset="-122"/>
                  <a:ea typeface="微软雅黑" panose="020B0503020204020204" pitchFamily="34" charset="-122"/>
                </a:rPr>
                <a:t>时，可直接赋值</a:t>
              </a:r>
              <a:endParaRPr lang="zh-CN" altLang="zh-CN" b="1" dirty="0">
                <a:solidFill>
                  <a:schemeClr val="bg1"/>
                </a:solidFill>
                <a:latin typeface="微软雅黑" panose="020B0503020204020204" pitchFamily="34" charset="-122"/>
                <a:ea typeface="微软雅黑" panose="020B0503020204020204" pitchFamily="34" charset="-122"/>
              </a:endParaRPr>
            </a:p>
          </p:txBody>
        </p:sp>
      </p:grpSp>
      <p:sp>
        <p:nvSpPr>
          <p:cNvPr id="30" name="椭圆 29"/>
          <p:cNvSpPr/>
          <p:nvPr/>
        </p:nvSpPr>
        <p:spPr>
          <a:xfrm>
            <a:off x="3779838" y="1816100"/>
            <a:ext cx="1874838" cy="19081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31" name="Picture 2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175" t="14049" r="13175" b="14049"/>
          <a:stretch>
            <a:fillRect/>
          </a:stretch>
        </p:blipFill>
        <p:spPr bwMode="auto">
          <a:xfrm>
            <a:off x="3973120" y="2020380"/>
            <a:ext cx="1488472" cy="1487474"/>
          </a:xfrm>
          <a:prstGeom prst="roundRect">
            <a:avLst>
              <a:gd name="adj" fmla="val 50000"/>
            </a:avLst>
          </a:prstGeom>
          <a:solidFill>
            <a:srgbClr val="0070C0"/>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096234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750"/>
                                        <p:tgtEl>
                                          <p:spTgt spid="31"/>
                                        </p:tgtEl>
                                      </p:cBhvr>
                                    </p:animEffect>
                                    <p:anim calcmode="lin" valueType="num">
                                      <p:cBhvr>
                                        <p:cTn id="20" dur="750" fill="hold"/>
                                        <p:tgtEl>
                                          <p:spTgt spid="31"/>
                                        </p:tgtEl>
                                        <p:attrNameLst>
                                          <p:attrName>ppt_x</p:attrName>
                                        </p:attrNameLst>
                                      </p:cBhvr>
                                      <p:tavLst>
                                        <p:tav tm="0">
                                          <p:val>
                                            <p:strVal val="#ppt_x"/>
                                          </p:val>
                                        </p:tav>
                                        <p:tav tm="100000">
                                          <p:val>
                                            <p:strVal val="#ppt_x"/>
                                          </p:val>
                                        </p:tav>
                                      </p:tavLst>
                                    </p:anim>
                                    <p:anim calcmode="lin" valueType="num">
                                      <p:cBhvr>
                                        <p:cTn id="21" dur="750" fill="hold"/>
                                        <p:tgtEl>
                                          <p:spTgt spid="31"/>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359025" y="165869"/>
            <a:ext cx="5836670" cy="460375"/>
          </a:xfrm>
          <a:prstGeom prst="rect">
            <a:avLst/>
          </a:prstGeom>
          <a:noFill/>
          <a:effectLst/>
        </p:spPr>
        <p:txBody>
          <a:bodyPr wrap="square">
            <a:spAutoFit/>
          </a:bodyPr>
          <a:lstStyle/>
          <a:p>
            <a:pPr fontAlgn="auto">
              <a:spcBef>
                <a:spcPts val="0"/>
              </a:spcBef>
              <a:spcAft>
                <a:spcPts val="0"/>
              </a:spcAft>
              <a:defRPr/>
            </a:pPr>
            <a:r>
              <a:rPr lang="zh-CN" altLang="en-US" sz="2400" dirty="0" smtClean="0">
                <a:ln w="6350">
                  <a:noFill/>
                </a:ln>
                <a:solidFill>
                  <a:srgbClr val="0070C0"/>
                </a:solidFill>
                <a:latin typeface="微软雅黑" panose="020B0503020204020204" pitchFamily="34" charset="-122"/>
                <a:ea typeface="微软雅黑" panose="020B0503020204020204" pitchFamily="34" charset="-122"/>
                <a:sym typeface="+mn-ea"/>
              </a:rPr>
              <a:t>二、优惠政策</a:t>
            </a:r>
            <a:endParaRPr lang="zh-CN" altLang="en-US" sz="2400" b="1" dirty="0">
              <a:ln w="6350">
                <a:noFill/>
              </a:ln>
              <a:solidFill>
                <a:srgbClr val="0070C0"/>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962025" y="1638562"/>
            <a:ext cx="7219950" cy="639448"/>
            <a:chOff x="1928142" y="2699224"/>
            <a:chExt cx="7220695" cy="853188"/>
          </a:xfrm>
        </p:grpSpPr>
        <p:sp>
          <p:nvSpPr>
            <p:cNvPr id="9238" name="矩形 57"/>
            <p:cNvSpPr>
              <a:spLocks noChangeArrowheads="1"/>
            </p:cNvSpPr>
            <p:nvPr/>
          </p:nvSpPr>
          <p:spPr bwMode="auto">
            <a:xfrm>
              <a:off x="3263368" y="2875091"/>
              <a:ext cx="5885469" cy="49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i="0" u="none" strike="noStrike" kern="1200" cap="none" spc="0" normalizeH="0" baseline="0" noProof="0" dirty="0" smtClean="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sym typeface="+mn-ea"/>
                </a:rPr>
                <a:t>纳入“三旧”改造标图建库范围并计划实施改造</a:t>
              </a:r>
              <a:endParaRPr kumimoji="0" lang="en-US" altLang="zh-CN" sz="1800" i="0" u="none" strike="noStrike" kern="1200" cap="none" spc="0" normalizeH="0" baseline="0" noProof="0" dirty="0" smtClean="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grpSp>
          <p:nvGrpSpPr>
            <p:cNvPr id="11299" name="Group 12"/>
            <p:cNvGrpSpPr/>
            <p:nvPr/>
          </p:nvGrpSpPr>
          <p:grpSpPr>
            <a:xfrm>
              <a:off x="1928142" y="2699224"/>
              <a:ext cx="1203269" cy="853188"/>
              <a:chOff x="3998796" y="1758980"/>
              <a:chExt cx="1203269" cy="853188"/>
            </a:xfrm>
          </p:grpSpPr>
          <p:grpSp>
            <p:nvGrpSpPr>
              <p:cNvPr id="11300" name="Group 195"/>
              <p:cNvGrpSpPr/>
              <p:nvPr/>
            </p:nvGrpSpPr>
            <p:grpSpPr>
              <a:xfrm>
                <a:off x="4158397" y="1758980"/>
                <a:ext cx="1043668" cy="853188"/>
                <a:chOff x="7127875" y="600075"/>
                <a:chExt cx="1252538" cy="1023937"/>
              </a:xfrm>
            </p:grpSpPr>
            <p:sp>
              <p:nvSpPr>
                <p:cNvPr id="96" name="Freeform 124"/>
                <p:cNvSpPr/>
                <p:nvPr/>
              </p:nvSpPr>
              <p:spPr bwMode="auto">
                <a:xfrm>
                  <a:off x="7128779" y="599574"/>
                  <a:ext cx="1251850" cy="1024438"/>
                </a:xfrm>
                <a:custGeom>
                  <a:avLst/>
                  <a:gdLst>
                    <a:gd name="T0" fmla="*/ 0 w 789"/>
                    <a:gd name="T1" fmla="*/ 527 h 645"/>
                    <a:gd name="T2" fmla="*/ 394 w 789"/>
                    <a:gd name="T3" fmla="*/ 645 h 645"/>
                    <a:gd name="T4" fmla="*/ 789 w 789"/>
                    <a:gd name="T5" fmla="*/ 527 h 645"/>
                    <a:gd name="T6" fmla="*/ 789 w 789"/>
                    <a:gd name="T7" fmla="*/ 0 h 645"/>
                    <a:gd name="T8" fmla="*/ 394 w 789"/>
                    <a:gd name="T9" fmla="*/ 118 h 645"/>
                    <a:gd name="T10" fmla="*/ 0 w 789"/>
                    <a:gd name="T11" fmla="*/ 0 h 645"/>
                    <a:gd name="T12" fmla="*/ 0 w 789"/>
                    <a:gd name="T13" fmla="*/ 527 h 645"/>
                  </a:gdLst>
                  <a:ahLst/>
                  <a:cxnLst>
                    <a:cxn ang="0">
                      <a:pos x="T0" y="T1"/>
                    </a:cxn>
                    <a:cxn ang="0">
                      <a:pos x="T2" y="T3"/>
                    </a:cxn>
                    <a:cxn ang="0">
                      <a:pos x="T4" y="T5"/>
                    </a:cxn>
                    <a:cxn ang="0">
                      <a:pos x="T6" y="T7"/>
                    </a:cxn>
                    <a:cxn ang="0">
                      <a:pos x="T8" y="T9"/>
                    </a:cxn>
                    <a:cxn ang="0">
                      <a:pos x="T10" y="T11"/>
                    </a:cxn>
                    <a:cxn ang="0">
                      <a:pos x="T12" y="T13"/>
                    </a:cxn>
                  </a:cxnLst>
                  <a:rect l="0" t="0" r="r" b="b"/>
                  <a:pathLst>
                    <a:path w="789" h="645">
                      <a:moveTo>
                        <a:pt x="0" y="527"/>
                      </a:moveTo>
                      <a:lnTo>
                        <a:pt x="394" y="645"/>
                      </a:lnTo>
                      <a:lnTo>
                        <a:pt x="789" y="527"/>
                      </a:lnTo>
                      <a:lnTo>
                        <a:pt x="789" y="0"/>
                      </a:lnTo>
                      <a:lnTo>
                        <a:pt x="394" y="118"/>
                      </a:lnTo>
                      <a:lnTo>
                        <a:pt x="0" y="0"/>
                      </a:lnTo>
                      <a:lnTo>
                        <a:pt x="0" y="527"/>
                      </a:lnTo>
                      <a:close/>
                    </a:path>
                  </a:pathLst>
                </a:custGeom>
                <a:solidFill>
                  <a:schemeClr val="accent1">
                    <a:lumMod val="7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11302" name="Freeform 126"/>
                <p:cNvSpPr/>
                <p:nvPr/>
              </p:nvSpPr>
              <p:spPr>
                <a:xfrm>
                  <a:off x="7127875" y="600075"/>
                  <a:ext cx="625475" cy="1023937"/>
                </a:xfrm>
                <a:custGeom>
                  <a:avLst/>
                  <a:gdLst/>
                  <a:ahLst/>
                  <a:cxnLst>
                    <a:cxn ang="0">
                      <a:pos x="0" y="0"/>
                    </a:cxn>
                    <a:cxn ang="0">
                      <a:pos x="0" y="836612"/>
                    </a:cxn>
                    <a:cxn ang="0">
                      <a:pos x="625475" y="1023937"/>
                    </a:cxn>
                    <a:cxn ang="0">
                      <a:pos x="625475" y="187325"/>
                    </a:cxn>
                    <a:cxn ang="0">
                      <a:pos x="247650" y="76200"/>
                    </a:cxn>
                    <a:cxn ang="0">
                      <a:pos x="0" y="0"/>
                    </a:cxn>
                  </a:cxnLst>
                  <a:rect l="0" t="0" r="0" b="0"/>
                  <a:pathLst>
                    <a:path w="394" h="645">
                      <a:moveTo>
                        <a:pt x="0" y="0"/>
                      </a:moveTo>
                      <a:lnTo>
                        <a:pt x="0" y="527"/>
                      </a:lnTo>
                      <a:lnTo>
                        <a:pt x="394" y="645"/>
                      </a:lnTo>
                      <a:lnTo>
                        <a:pt x="394" y="118"/>
                      </a:lnTo>
                      <a:lnTo>
                        <a:pt x="156" y="48"/>
                      </a:lnTo>
                      <a:lnTo>
                        <a:pt x="0" y="0"/>
                      </a:lnTo>
                      <a:close/>
                    </a:path>
                  </a:pathLst>
                </a:custGeom>
                <a:solidFill>
                  <a:schemeClr val="accent1"/>
                </a:solidFill>
                <a:ln w="9525">
                  <a:noFill/>
                </a:ln>
              </p:spPr>
              <p:txBody>
                <a:bodyPr/>
                <a:lstStyle/>
                <a:p>
                  <a:endParaRPr lang="zh-CN" altLang="en-US"/>
                </a:p>
              </p:txBody>
            </p:sp>
          </p:grpSp>
          <p:sp>
            <p:nvSpPr>
              <p:cNvPr id="95" name="Inhaltsplatzhalter 4"/>
              <p:cNvSpPr txBox="1"/>
              <p:nvPr/>
            </p:nvSpPr>
            <p:spPr>
              <a:xfrm>
                <a:off x="3998796" y="1863980"/>
                <a:ext cx="885242" cy="655909"/>
              </a:xfrm>
              <a:prstGeom prst="rect">
                <a:avLst/>
              </a:prstGeom>
            </p:spPr>
            <p:txBody>
              <a:bodyPr lIns="0" tIns="0" rIns="0" bIns="0" anchor="ctr">
                <a:spAutoFit/>
                <a:scene3d>
                  <a:camera prst="isometricOffAxis2Left"/>
                  <a:lightRig rig="threePt" dir="t"/>
                </a:scene3d>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3765" rtl="0" eaLnBrk="1" fontAlgn="base" latinLnBrk="0" hangingPunct="1">
                  <a:lnSpc>
                    <a:spcPct val="100000"/>
                  </a:lnSpc>
                  <a:spcBef>
                    <a:spcPts val="0"/>
                  </a:spcBef>
                  <a:spcAft>
                    <a:spcPts val="1200"/>
                  </a:spcAft>
                  <a:buClrTx/>
                  <a:buSzTx/>
                  <a:buFont typeface="Wingdings" panose="05000000000000000000" pitchFamily="2" charset="2"/>
                  <a:buNone/>
                  <a:defRPr/>
                </a:pPr>
                <a:r>
                  <a:rPr kumimoji="0" lang="en-US" sz="3200" b="1" i="0" u="none" strike="noStrike" kern="1200" cap="none" spc="0" normalizeH="0" baseline="0" noProof="0" dirty="0" smtClean="0">
                    <a:ln>
                      <a:noFill/>
                    </a:ln>
                    <a:solidFill>
                      <a:schemeClr val="bg1"/>
                    </a:solidFill>
                    <a:effectLst/>
                    <a:uLnTx/>
                    <a:uFillTx/>
                    <a:latin typeface="+mj-lt"/>
                    <a:ea typeface="+mn-ea"/>
                    <a:cs typeface="+mn-cs"/>
                    <a:sym typeface="+mn-ea"/>
                  </a:rPr>
                  <a:t>01</a:t>
                </a:r>
                <a:endParaRPr kumimoji="0" lang="en-US" sz="2400" b="0" i="0" u="none" strike="noStrike" kern="1200" cap="none" spc="0" normalizeH="0" baseline="0" noProof="0" dirty="0" smtClean="0">
                  <a:ln>
                    <a:noFill/>
                  </a:ln>
                  <a:solidFill>
                    <a:schemeClr val="bg1"/>
                  </a:solidFill>
                  <a:effectLst/>
                  <a:uLnTx/>
                  <a:uFillTx/>
                  <a:latin typeface="+mn-lt"/>
                  <a:ea typeface="+mn-ea"/>
                  <a:cs typeface="+mn-cs"/>
                  <a:sym typeface="+mn-ea"/>
                </a:endParaRPr>
              </a:p>
            </p:txBody>
          </p:sp>
        </p:grpSp>
      </p:grpSp>
      <p:grpSp>
        <p:nvGrpSpPr>
          <p:cNvPr id="17" name="组合 16"/>
          <p:cNvGrpSpPr/>
          <p:nvPr/>
        </p:nvGrpSpPr>
        <p:grpSpPr>
          <a:xfrm>
            <a:off x="942975" y="2392549"/>
            <a:ext cx="7239000" cy="639526"/>
            <a:chOff x="1909092" y="3704532"/>
            <a:chExt cx="7239745" cy="851866"/>
          </a:xfrm>
        </p:grpSpPr>
        <p:sp>
          <p:nvSpPr>
            <p:cNvPr id="11305" name="矩形 58"/>
            <p:cNvSpPr/>
            <p:nvPr/>
          </p:nvSpPr>
          <p:spPr>
            <a:xfrm>
              <a:off x="3263522" y="3834939"/>
              <a:ext cx="5885315" cy="491960"/>
            </a:xfrm>
            <a:prstGeom prst="rect">
              <a:avLst/>
            </a:prstGeom>
            <a:noFill/>
            <a:ln w="9525">
              <a:noFill/>
            </a:ln>
          </p:spPr>
          <p:txBody>
            <a:bodyPr anchor="t">
              <a:spAutoFit/>
            </a:bodyPr>
            <a:lstStyle/>
            <a:p>
              <a:r>
                <a:rPr lang="en-US" altLang="zh-CN" dirty="0">
                  <a:solidFill>
                    <a:schemeClr val="accent2"/>
                  </a:solidFill>
                  <a:latin typeface="微软雅黑" panose="020B0503020204020204" pitchFamily="34" charset="-122"/>
                  <a:ea typeface="微软雅黑" panose="020B0503020204020204" pitchFamily="34" charset="-122"/>
                </a:rPr>
                <a:t>2009</a:t>
              </a:r>
              <a:r>
                <a:rPr lang="zh-CN" altLang="en-US" dirty="0">
                  <a:solidFill>
                    <a:schemeClr val="accent2"/>
                  </a:solidFill>
                  <a:latin typeface="微软雅黑" panose="020B0503020204020204" pitchFamily="34" charset="-122"/>
                  <a:ea typeface="微软雅黑" panose="020B0503020204020204" pitchFamily="34" charset="-122"/>
                </a:rPr>
                <a:t>年底前签订历史征地</a:t>
              </a:r>
              <a:r>
                <a:rPr lang="zh-CN" altLang="en-US" dirty="0" smtClean="0">
                  <a:solidFill>
                    <a:schemeClr val="accent2"/>
                  </a:solidFill>
                  <a:latin typeface="微软雅黑" panose="020B0503020204020204" pitchFamily="34" charset="-122"/>
                  <a:ea typeface="微软雅黑" panose="020B0503020204020204" pitchFamily="34" charset="-122"/>
                </a:rPr>
                <a:t>协议并补偿到位</a:t>
              </a:r>
              <a:endParaRPr lang="en-US" altLang="zh-CN" dirty="0">
                <a:solidFill>
                  <a:schemeClr val="accent2"/>
                </a:solidFill>
                <a:latin typeface="微软雅黑" panose="020B0503020204020204" pitchFamily="34" charset="-122"/>
                <a:ea typeface="微软雅黑" panose="020B0503020204020204" pitchFamily="34" charset="-122"/>
              </a:endParaRPr>
            </a:p>
          </p:txBody>
        </p:sp>
        <p:grpSp>
          <p:nvGrpSpPr>
            <p:cNvPr id="11306" name="Group 13"/>
            <p:cNvGrpSpPr/>
            <p:nvPr/>
          </p:nvGrpSpPr>
          <p:grpSpPr>
            <a:xfrm>
              <a:off x="1909092" y="3704532"/>
              <a:ext cx="1222319" cy="851866"/>
              <a:chOff x="3979746" y="2764288"/>
              <a:chExt cx="1222319" cy="851866"/>
            </a:xfrm>
          </p:grpSpPr>
          <p:grpSp>
            <p:nvGrpSpPr>
              <p:cNvPr id="11307" name="Group 193"/>
              <p:cNvGrpSpPr/>
              <p:nvPr/>
            </p:nvGrpSpPr>
            <p:grpSpPr>
              <a:xfrm>
                <a:off x="4158397" y="2764288"/>
                <a:ext cx="1043668" cy="851866"/>
                <a:chOff x="7127875" y="1806575"/>
                <a:chExt cx="1252538" cy="1022350"/>
              </a:xfrm>
            </p:grpSpPr>
            <p:sp>
              <p:nvSpPr>
                <p:cNvPr id="101" name="Freeform 128"/>
                <p:cNvSpPr/>
                <p:nvPr/>
              </p:nvSpPr>
              <p:spPr bwMode="auto">
                <a:xfrm>
                  <a:off x="7128781" y="1806196"/>
                  <a:ext cx="1251850" cy="1022729"/>
                </a:xfrm>
                <a:custGeom>
                  <a:avLst/>
                  <a:gdLst>
                    <a:gd name="T0" fmla="*/ 0 w 789"/>
                    <a:gd name="T1" fmla="*/ 526 h 644"/>
                    <a:gd name="T2" fmla="*/ 394 w 789"/>
                    <a:gd name="T3" fmla="*/ 644 h 644"/>
                    <a:gd name="T4" fmla="*/ 789 w 789"/>
                    <a:gd name="T5" fmla="*/ 526 h 644"/>
                    <a:gd name="T6" fmla="*/ 789 w 789"/>
                    <a:gd name="T7" fmla="*/ 0 h 644"/>
                    <a:gd name="T8" fmla="*/ 394 w 789"/>
                    <a:gd name="T9" fmla="*/ 117 h 644"/>
                    <a:gd name="T10" fmla="*/ 0 w 789"/>
                    <a:gd name="T11" fmla="*/ 0 h 644"/>
                    <a:gd name="T12" fmla="*/ 0 w 789"/>
                    <a:gd name="T13" fmla="*/ 526 h 644"/>
                  </a:gdLst>
                  <a:ahLst/>
                  <a:cxnLst>
                    <a:cxn ang="0">
                      <a:pos x="T0" y="T1"/>
                    </a:cxn>
                    <a:cxn ang="0">
                      <a:pos x="T2" y="T3"/>
                    </a:cxn>
                    <a:cxn ang="0">
                      <a:pos x="T4" y="T5"/>
                    </a:cxn>
                    <a:cxn ang="0">
                      <a:pos x="T6" y="T7"/>
                    </a:cxn>
                    <a:cxn ang="0">
                      <a:pos x="T8" y="T9"/>
                    </a:cxn>
                    <a:cxn ang="0">
                      <a:pos x="T10" y="T11"/>
                    </a:cxn>
                    <a:cxn ang="0">
                      <a:pos x="T12" y="T13"/>
                    </a:cxn>
                  </a:cxnLst>
                  <a:rect l="0" t="0" r="r" b="b"/>
                  <a:pathLst>
                    <a:path w="789" h="644">
                      <a:moveTo>
                        <a:pt x="0" y="526"/>
                      </a:moveTo>
                      <a:lnTo>
                        <a:pt x="394" y="644"/>
                      </a:lnTo>
                      <a:lnTo>
                        <a:pt x="789" y="526"/>
                      </a:lnTo>
                      <a:lnTo>
                        <a:pt x="789" y="0"/>
                      </a:lnTo>
                      <a:lnTo>
                        <a:pt x="394" y="117"/>
                      </a:lnTo>
                      <a:lnTo>
                        <a:pt x="0" y="0"/>
                      </a:lnTo>
                      <a:lnTo>
                        <a:pt x="0" y="526"/>
                      </a:lnTo>
                      <a:close/>
                    </a:path>
                  </a:pathLst>
                </a:custGeom>
                <a:solidFill>
                  <a:schemeClr val="accent2">
                    <a:lumMod val="7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11309" name="Freeform 130"/>
                <p:cNvSpPr/>
                <p:nvPr/>
              </p:nvSpPr>
              <p:spPr>
                <a:xfrm>
                  <a:off x="7127875" y="1806575"/>
                  <a:ext cx="625475" cy="1022350"/>
                </a:xfrm>
                <a:custGeom>
                  <a:avLst/>
                  <a:gdLst/>
                  <a:ahLst/>
                  <a:cxnLst>
                    <a:cxn ang="0">
                      <a:pos x="0" y="0"/>
                    </a:cxn>
                    <a:cxn ang="0">
                      <a:pos x="0" y="835025"/>
                    </a:cxn>
                    <a:cxn ang="0">
                      <a:pos x="625475" y="1022350"/>
                    </a:cxn>
                    <a:cxn ang="0">
                      <a:pos x="625475" y="185738"/>
                    </a:cxn>
                    <a:cxn ang="0">
                      <a:pos x="247650" y="74613"/>
                    </a:cxn>
                    <a:cxn ang="0">
                      <a:pos x="0" y="0"/>
                    </a:cxn>
                  </a:cxnLst>
                  <a:rect l="0" t="0" r="0" b="0"/>
                  <a:pathLst>
                    <a:path w="394" h="644">
                      <a:moveTo>
                        <a:pt x="0" y="0"/>
                      </a:moveTo>
                      <a:lnTo>
                        <a:pt x="0" y="526"/>
                      </a:lnTo>
                      <a:lnTo>
                        <a:pt x="394" y="644"/>
                      </a:lnTo>
                      <a:lnTo>
                        <a:pt x="394" y="117"/>
                      </a:lnTo>
                      <a:lnTo>
                        <a:pt x="156" y="47"/>
                      </a:lnTo>
                      <a:lnTo>
                        <a:pt x="0" y="0"/>
                      </a:lnTo>
                      <a:close/>
                    </a:path>
                  </a:pathLst>
                </a:custGeom>
                <a:solidFill>
                  <a:schemeClr val="accent2"/>
                </a:solidFill>
                <a:ln w="9525">
                  <a:noFill/>
                </a:ln>
              </p:spPr>
              <p:txBody>
                <a:bodyPr/>
                <a:lstStyle/>
                <a:p>
                  <a:endParaRPr lang="zh-CN" altLang="en-US"/>
                </a:p>
              </p:txBody>
            </p:sp>
          </p:grpSp>
          <p:sp>
            <p:nvSpPr>
              <p:cNvPr id="100" name="Inhaltsplatzhalter 4"/>
              <p:cNvSpPr txBox="1"/>
              <p:nvPr/>
            </p:nvSpPr>
            <p:spPr>
              <a:xfrm>
                <a:off x="3979746" y="2875293"/>
                <a:ext cx="885242" cy="657401"/>
              </a:xfrm>
              <a:prstGeom prst="rect">
                <a:avLst/>
              </a:prstGeom>
            </p:spPr>
            <p:txBody>
              <a:bodyPr lIns="0" tIns="0" rIns="0" bIns="0" anchor="ctr">
                <a:spAutoFit/>
                <a:scene3d>
                  <a:camera prst="isometricOffAxis2Left"/>
                  <a:lightRig rig="threePt" dir="t"/>
                </a:scene3d>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3765" rtl="0" eaLnBrk="1" fontAlgn="base" latinLnBrk="0" hangingPunct="1">
                  <a:lnSpc>
                    <a:spcPct val="100000"/>
                  </a:lnSpc>
                  <a:spcBef>
                    <a:spcPts val="0"/>
                  </a:spcBef>
                  <a:spcAft>
                    <a:spcPts val="1200"/>
                  </a:spcAft>
                  <a:buClrTx/>
                  <a:buSzTx/>
                  <a:buFont typeface="Wingdings" panose="05000000000000000000" pitchFamily="2" charset="2"/>
                  <a:buNone/>
                  <a:defRPr/>
                </a:pPr>
                <a:r>
                  <a:rPr kumimoji="0" lang="en-US" sz="3200" b="1" i="0" u="none" strike="noStrike" kern="1200" cap="none" spc="0" normalizeH="0" baseline="0" noProof="0" dirty="0" smtClean="0">
                    <a:ln>
                      <a:noFill/>
                    </a:ln>
                    <a:solidFill>
                      <a:schemeClr val="bg1"/>
                    </a:solidFill>
                    <a:effectLst/>
                    <a:uLnTx/>
                    <a:uFillTx/>
                    <a:latin typeface="+mj-lt"/>
                    <a:ea typeface="+mn-ea"/>
                    <a:cs typeface="+mn-cs"/>
                    <a:sym typeface="+mn-ea"/>
                  </a:rPr>
                  <a:t>02</a:t>
                </a:r>
                <a:endParaRPr kumimoji="0" lang="en-US" sz="2400" b="0" i="0" u="none" strike="noStrike" kern="1200" cap="none" spc="0" normalizeH="0" baseline="0" noProof="0" dirty="0" smtClean="0">
                  <a:ln>
                    <a:noFill/>
                  </a:ln>
                  <a:solidFill>
                    <a:schemeClr val="bg1"/>
                  </a:solidFill>
                  <a:effectLst/>
                  <a:uLnTx/>
                  <a:uFillTx/>
                  <a:latin typeface="+mn-lt"/>
                  <a:ea typeface="+mn-ea"/>
                  <a:cs typeface="+mn-cs"/>
                  <a:sym typeface="+mn-ea"/>
                </a:endParaRPr>
              </a:p>
            </p:txBody>
          </p:sp>
        </p:grpSp>
      </p:grpSp>
      <p:grpSp>
        <p:nvGrpSpPr>
          <p:cNvPr id="18" name="组合 17"/>
          <p:cNvGrpSpPr/>
          <p:nvPr/>
        </p:nvGrpSpPr>
        <p:grpSpPr>
          <a:xfrm>
            <a:off x="942975" y="3146378"/>
            <a:ext cx="7239000" cy="636786"/>
            <a:chOff x="1909092" y="4708517"/>
            <a:chExt cx="7239745" cy="850543"/>
          </a:xfrm>
        </p:grpSpPr>
        <p:sp>
          <p:nvSpPr>
            <p:cNvPr id="4" name="矩形 3"/>
            <p:cNvSpPr/>
            <p:nvPr/>
          </p:nvSpPr>
          <p:spPr>
            <a:xfrm>
              <a:off x="3263369" y="4806615"/>
              <a:ext cx="5885468" cy="493308"/>
            </a:xfrm>
            <a:prstGeom prst="rect">
              <a:avLst/>
            </a:prstGeom>
          </p:spPr>
          <p:txBody>
            <a:bodyPr>
              <a:spAutoFit/>
            </a:bodyPr>
            <a:lstStyle/>
            <a:p>
              <a:pPr lvl="0">
                <a:defRPr/>
              </a:pPr>
              <a:r>
                <a:rPr lang="zh-CN" altLang="en-US" dirty="0" smtClean="0">
                  <a:solidFill>
                    <a:schemeClr val="accent3">
                      <a:lumMod val="75000"/>
                    </a:schemeClr>
                  </a:solidFill>
                  <a:latin typeface="微软雅黑" panose="020B0503020204020204" pitchFamily="34" charset="-122"/>
                  <a:ea typeface="微软雅黑" panose="020B0503020204020204" pitchFamily="34" charset="-122"/>
                  <a:sym typeface="+mn-ea"/>
                </a:rPr>
                <a:t>农村</a:t>
              </a:r>
              <a:r>
                <a:rPr lang="zh-CN" altLang="en-US" dirty="0">
                  <a:solidFill>
                    <a:schemeClr val="accent3">
                      <a:lumMod val="75000"/>
                    </a:schemeClr>
                  </a:solidFill>
                  <a:latin typeface="微软雅黑" panose="020B0503020204020204" pitchFamily="34" charset="-122"/>
                  <a:ea typeface="微软雅黑" panose="020B0503020204020204" pitchFamily="34" charset="-122"/>
                  <a:sym typeface="+mn-ea"/>
                </a:rPr>
                <a:t>集体表决同意完善历史征地</a:t>
              </a:r>
              <a:r>
                <a:rPr lang="zh-CN" altLang="en-US" dirty="0" smtClean="0">
                  <a:solidFill>
                    <a:schemeClr val="accent3">
                      <a:lumMod val="75000"/>
                    </a:schemeClr>
                  </a:solidFill>
                  <a:latin typeface="微软雅黑" panose="020B0503020204020204" pitchFamily="34" charset="-122"/>
                  <a:ea typeface="微软雅黑" panose="020B0503020204020204" pitchFamily="34" charset="-122"/>
                  <a:sym typeface="+mn-ea"/>
                </a:rPr>
                <a:t>手续</a:t>
              </a:r>
              <a:endParaRPr kumimoji="0" lang="en-US" altLang="zh-CN" sz="1800"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sym typeface="+mn-ea"/>
              </a:endParaRPr>
            </a:p>
          </p:txBody>
        </p:sp>
        <p:grpSp>
          <p:nvGrpSpPr>
            <p:cNvPr id="11313" name="Group 14"/>
            <p:cNvGrpSpPr/>
            <p:nvPr/>
          </p:nvGrpSpPr>
          <p:grpSpPr>
            <a:xfrm>
              <a:off x="1909092" y="4708517"/>
              <a:ext cx="1222319" cy="850543"/>
              <a:chOff x="3979746" y="3768273"/>
              <a:chExt cx="1222319" cy="850543"/>
            </a:xfrm>
          </p:grpSpPr>
          <p:grpSp>
            <p:nvGrpSpPr>
              <p:cNvPr id="11314" name="Group 192"/>
              <p:cNvGrpSpPr/>
              <p:nvPr/>
            </p:nvGrpSpPr>
            <p:grpSpPr>
              <a:xfrm>
                <a:off x="4158397" y="3768273"/>
                <a:ext cx="1043668" cy="850543"/>
                <a:chOff x="7127875" y="3011488"/>
                <a:chExt cx="1252538" cy="1020762"/>
              </a:xfrm>
            </p:grpSpPr>
            <p:sp>
              <p:nvSpPr>
                <p:cNvPr id="106" name="Freeform 132"/>
                <p:cNvSpPr/>
                <p:nvPr/>
              </p:nvSpPr>
              <p:spPr bwMode="auto">
                <a:xfrm>
                  <a:off x="7128781" y="3011488"/>
                  <a:ext cx="1251850" cy="1020443"/>
                </a:xfrm>
                <a:custGeom>
                  <a:avLst/>
                  <a:gdLst>
                    <a:gd name="T0" fmla="*/ 0 w 789"/>
                    <a:gd name="T1" fmla="*/ 527 h 643"/>
                    <a:gd name="T2" fmla="*/ 394 w 789"/>
                    <a:gd name="T3" fmla="*/ 643 h 643"/>
                    <a:gd name="T4" fmla="*/ 789 w 789"/>
                    <a:gd name="T5" fmla="*/ 527 h 643"/>
                    <a:gd name="T6" fmla="*/ 789 w 789"/>
                    <a:gd name="T7" fmla="*/ 0 h 643"/>
                    <a:gd name="T8" fmla="*/ 394 w 789"/>
                    <a:gd name="T9" fmla="*/ 116 h 643"/>
                    <a:gd name="T10" fmla="*/ 0 w 789"/>
                    <a:gd name="T11" fmla="*/ 0 h 643"/>
                    <a:gd name="T12" fmla="*/ 0 w 789"/>
                    <a:gd name="T13" fmla="*/ 527 h 643"/>
                  </a:gdLst>
                  <a:ahLst/>
                  <a:cxnLst>
                    <a:cxn ang="0">
                      <a:pos x="T0" y="T1"/>
                    </a:cxn>
                    <a:cxn ang="0">
                      <a:pos x="T2" y="T3"/>
                    </a:cxn>
                    <a:cxn ang="0">
                      <a:pos x="T4" y="T5"/>
                    </a:cxn>
                    <a:cxn ang="0">
                      <a:pos x="T6" y="T7"/>
                    </a:cxn>
                    <a:cxn ang="0">
                      <a:pos x="T8" y="T9"/>
                    </a:cxn>
                    <a:cxn ang="0">
                      <a:pos x="T10" y="T11"/>
                    </a:cxn>
                    <a:cxn ang="0">
                      <a:pos x="T12" y="T13"/>
                    </a:cxn>
                  </a:cxnLst>
                  <a:rect l="0" t="0" r="r" b="b"/>
                  <a:pathLst>
                    <a:path w="789" h="643">
                      <a:moveTo>
                        <a:pt x="0" y="527"/>
                      </a:moveTo>
                      <a:lnTo>
                        <a:pt x="394" y="643"/>
                      </a:lnTo>
                      <a:lnTo>
                        <a:pt x="789" y="527"/>
                      </a:lnTo>
                      <a:lnTo>
                        <a:pt x="789" y="0"/>
                      </a:lnTo>
                      <a:lnTo>
                        <a:pt x="394" y="116"/>
                      </a:lnTo>
                      <a:lnTo>
                        <a:pt x="0" y="0"/>
                      </a:lnTo>
                      <a:lnTo>
                        <a:pt x="0" y="527"/>
                      </a:lnTo>
                      <a:close/>
                    </a:path>
                  </a:pathLst>
                </a:custGeom>
                <a:solidFill>
                  <a:schemeClr val="accent3">
                    <a:lumMod val="7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107" name="Freeform 134"/>
                <p:cNvSpPr/>
                <p:nvPr/>
              </p:nvSpPr>
              <p:spPr bwMode="auto">
                <a:xfrm>
                  <a:off x="7128781" y="3011488"/>
                  <a:ext cx="624973" cy="1020443"/>
                </a:xfrm>
                <a:custGeom>
                  <a:avLst/>
                  <a:gdLst>
                    <a:gd name="T0" fmla="*/ 0 w 394"/>
                    <a:gd name="T1" fmla="*/ 0 h 643"/>
                    <a:gd name="T2" fmla="*/ 0 w 394"/>
                    <a:gd name="T3" fmla="*/ 527 h 643"/>
                    <a:gd name="T4" fmla="*/ 394 w 394"/>
                    <a:gd name="T5" fmla="*/ 643 h 643"/>
                    <a:gd name="T6" fmla="*/ 394 w 394"/>
                    <a:gd name="T7" fmla="*/ 116 h 643"/>
                    <a:gd name="T8" fmla="*/ 156 w 394"/>
                    <a:gd name="T9" fmla="*/ 45 h 643"/>
                    <a:gd name="T10" fmla="*/ 0 w 394"/>
                    <a:gd name="T11" fmla="*/ 0 h 643"/>
                  </a:gdLst>
                  <a:ahLst/>
                  <a:cxnLst>
                    <a:cxn ang="0">
                      <a:pos x="T0" y="T1"/>
                    </a:cxn>
                    <a:cxn ang="0">
                      <a:pos x="T2" y="T3"/>
                    </a:cxn>
                    <a:cxn ang="0">
                      <a:pos x="T4" y="T5"/>
                    </a:cxn>
                    <a:cxn ang="0">
                      <a:pos x="T6" y="T7"/>
                    </a:cxn>
                    <a:cxn ang="0">
                      <a:pos x="T8" y="T9"/>
                    </a:cxn>
                    <a:cxn ang="0">
                      <a:pos x="T10" y="T11"/>
                    </a:cxn>
                  </a:cxnLst>
                  <a:rect l="0" t="0" r="r" b="b"/>
                  <a:pathLst>
                    <a:path w="394" h="643">
                      <a:moveTo>
                        <a:pt x="0" y="0"/>
                      </a:moveTo>
                      <a:lnTo>
                        <a:pt x="0" y="527"/>
                      </a:lnTo>
                      <a:lnTo>
                        <a:pt x="394" y="643"/>
                      </a:lnTo>
                      <a:lnTo>
                        <a:pt x="394" y="116"/>
                      </a:lnTo>
                      <a:lnTo>
                        <a:pt x="156" y="45"/>
                      </a:lnTo>
                      <a:lnTo>
                        <a:pt x="0" y="0"/>
                      </a:lnTo>
                      <a:close/>
                    </a:path>
                  </a:pathLst>
                </a:custGeom>
                <a:solidFill>
                  <a:schemeClr val="accent3"/>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grpSp>
          <p:sp>
            <p:nvSpPr>
              <p:cNvPr id="105" name="Inhaltsplatzhalter 4"/>
              <p:cNvSpPr txBox="1"/>
              <p:nvPr/>
            </p:nvSpPr>
            <p:spPr>
              <a:xfrm>
                <a:off x="3979746" y="3866137"/>
                <a:ext cx="885242" cy="656315"/>
              </a:xfrm>
              <a:prstGeom prst="rect">
                <a:avLst/>
              </a:prstGeom>
            </p:spPr>
            <p:txBody>
              <a:bodyPr lIns="0" tIns="0" rIns="0" bIns="0" anchor="ctr">
                <a:spAutoFit/>
                <a:scene3d>
                  <a:camera prst="isometricOffAxis2Left"/>
                  <a:lightRig rig="threePt" dir="t"/>
                </a:scene3d>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3765" rtl="0" eaLnBrk="1" fontAlgn="base" latinLnBrk="0" hangingPunct="1">
                  <a:lnSpc>
                    <a:spcPct val="100000"/>
                  </a:lnSpc>
                  <a:spcBef>
                    <a:spcPts val="0"/>
                  </a:spcBef>
                  <a:spcAft>
                    <a:spcPts val="1200"/>
                  </a:spcAft>
                  <a:buClrTx/>
                  <a:buSzTx/>
                  <a:buFont typeface="Wingdings" panose="05000000000000000000" pitchFamily="2" charset="2"/>
                  <a:buNone/>
                  <a:defRPr/>
                </a:pPr>
                <a:r>
                  <a:rPr kumimoji="0" lang="en-US" sz="3200" b="1" i="0" u="none" strike="noStrike" kern="1200" cap="none" spc="0" normalizeH="0" baseline="0" noProof="0" dirty="0" smtClean="0">
                    <a:ln>
                      <a:noFill/>
                    </a:ln>
                    <a:solidFill>
                      <a:schemeClr val="bg1"/>
                    </a:solidFill>
                    <a:effectLst/>
                    <a:uLnTx/>
                    <a:uFillTx/>
                    <a:latin typeface="+mj-lt"/>
                    <a:ea typeface="+mn-ea"/>
                    <a:cs typeface="+mn-cs"/>
                    <a:sym typeface="+mn-ea"/>
                  </a:rPr>
                  <a:t>03</a:t>
                </a:r>
                <a:endParaRPr kumimoji="0" lang="en-US" sz="2400" b="0" i="0" u="none" strike="noStrike" kern="1200" cap="none" spc="0" normalizeH="0" baseline="0" noProof="0" dirty="0" smtClean="0">
                  <a:ln>
                    <a:noFill/>
                  </a:ln>
                  <a:solidFill>
                    <a:schemeClr val="bg1"/>
                  </a:solidFill>
                  <a:effectLst/>
                  <a:uLnTx/>
                  <a:uFillTx/>
                  <a:latin typeface="+mn-lt"/>
                  <a:ea typeface="+mn-ea"/>
                  <a:cs typeface="+mn-cs"/>
                  <a:sym typeface="+mn-ea"/>
                </a:endParaRPr>
              </a:p>
            </p:txBody>
          </p:sp>
        </p:grpSp>
      </p:grpSp>
      <p:sp>
        <p:nvSpPr>
          <p:cNvPr id="33" name="矩形 32"/>
          <p:cNvSpPr/>
          <p:nvPr/>
        </p:nvSpPr>
        <p:spPr>
          <a:xfrm>
            <a:off x="626751" y="736600"/>
            <a:ext cx="3353803" cy="523220"/>
          </a:xfrm>
          <a:prstGeom prst="rect">
            <a:avLst/>
          </a:prstGeom>
          <a:noFill/>
          <a:ln w="9525">
            <a:noFill/>
          </a:ln>
        </p:spPr>
        <p:txBody>
          <a:bodyPr wrap="none" anchor="t">
            <a:spAutoFit/>
          </a:bodyPr>
          <a:lstStyle/>
          <a:p>
            <a:pPr algn="ctr"/>
            <a:r>
              <a:rPr lang="en-US" altLang="zh-CN" sz="2800" dirty="0" smtClean="0">
                <a:solidFill>
                  <a:srgbClr val="0070C0"/>
                </a:solidFill>
                <a:latin typeface="微软雅黑" panose="020B0503020204020204" pitchFamily="34" charset="-122"/>
                <a:ea typeface="微软雅黑" panose="020B0503020204020204" pitchFamily="34" charset="-122"/>
              </a:rPr>
              <a:t>2.</a:t>
            </a:r>
            <a:r>
              <a:rPr lang="zh-CN" altLang="en-US" sz="2800" dirty="0" smtClean="0">
                <a:solidFill>
                  <a:srgbClr val="0070C0"/>
                </a:solidFill>
                <a:latin typeface="微软雅黑" panose="020B0503020204020204" pitchFamily="34" charset="-122"/>
                <a:ea typeface="微软雅黑" panose="020B0503020204020204" pitchFamily="34" charset="-122"/>
              </a:rPr>
              <a:t>完善历史征收手续</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359025" y="165869"/>
            <a:ext cx="5836670" cy="460375"/>
          </a:xfrm>
          <a:prstGeom prst="rect">
            <a:avLst/>
          </a:prstGeom>
          <a:noFill/>
          <a:effectLst/>
        </p:spPr>
        <p:txBody>
          <a:bodyPr wrap="square">
            <a:spAutoFit/>
          </a:bodyPr>
          <a:lstStyle/>
          <a:p>
            <a:pPr fontAlgn="auto">
              <a:spcBef>
                <a:spcPts val="0"/>
              </a:spcBef>
              <a:spcAft>
                <a:spcPts val="0"/>
              </a:spcAft>
              <a:defRPr/>
            </a:pPr>
            <a:r>
              <a:rPr lang="zh-CN" altLang="en-US" sz="2400" dirty="0" smtClean="0">
                <a:ln w="6350">
                  <a:noFill/>
                </a:ln>
                <a:solidFill>
                  <a:srgbClr val="0070C0"/>
                </a:solidFill>
                <a:latin typeface="微软雅黑" panose="020B0503020204020204" pitchFamily="34" charset="-122"/>
                <a:ea typeface="微软雅黑" panose="020B0503020204020204" pitchFamily="34" charset="-122"/>
                <a:sym typeface="+mn-ea"/>
              </a:rPr>
              <a:t>二、优惠政策</a:t>
            </a:r>
            <a:endParaRPr lang="zh-CN" altLang="en-US" sz="2400" b="1" dirty="0">
              <a:ln w="6350">
                <a:noFill/>
              </a:ln>
              <a:solidFill>
                <a:srgbClr val="0070C0"/>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3328988" y="1510983"/>
            <a:ext cx="3078162" cy="660400"/>
            <a:chOff x="2862261" y="1700213"/>
            <a:chExt cx="3077891" cy="878682"/>
          </a:xfrm>
        </p:grpSpPr>
        <p:sp>
          <p:nvSpPr>
            <p:cNvPr id="5" name="梯形 4"/>
            <p:cNvSpPr/>
            <p:nvPr/>
          </p:nvSpPr>
          <p:spPr>
            <a:xfrm>
              <a:off x="2862261" y="1700213"/>
              <a:ext cx="3077891" cy="878682"/>
            </a:xfrm>
            <a:prstGeom prst="trapezoid">
              <a:avLst>
                <a:gd name="adj" fmla="val 36924"/>
              </a:avLst>
            </a:prstGeom>
            <a:solidFill>
              <a:schemeClr val="accent3"/>
            </a:solidFill>
            <a:ln w="57150">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370" name="矩形 1"/>
            <p:cNvSpPr/>
            <p:nvPr/>
          </p:nvSpPr>
          <p:spPr>
            <a:xfrm>
              <a:off x="3077503" y="1717897"/>
              <a:ext cx="2646640" cy="860998"/>
            </a:xfrm>
            <a:prstGeom prst="rect">
              <a:avLst/>
            </a:prstGeom>
            <a:noFill/>
            <a:ln w="9525">
              <a:noFill/>
            </a:ln>
          </p:spPr>
          <p:txBody>
            <a:bodyPr anchor="t">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拆除、新建财政</a:t>
              </a:r>
              <a:r>
                <a:rPr lang="zh-CN" altLang="en-US" b="1" dirty="0">
                  <a:solidFill>
                    <a:schemeClr val="bg1"/>
                  </a:solidFill>
                  <a:latin typeface="微软雅黑" panose="020B0503020204020204" pitchFamily="34" charset="-122"/>
                  <a:ea typeface="微软雅黑" panose="020B0503020204020204" pitchFamily="34" charset="-122"/>
                </a:rPr>
                <a:t>补助</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a:t>
              </a:r>
              <a:r>
                <a:rPr lang="zh-CN" altLang="zh-CN" b="1" dirty="0" smtClean="0">
                  <a:solidFill>
                    <a:schemeClr val="bg1"/>
                  </a:solidFill>
                  <a:latin typeface="微软雅黑" panose="020B0503020204020204" pitchFamily="34" charset="-122"/>
                  <a:ea typeface="微软雅黑" panose="020B0503020204020204" pitchFamily="34" charset="-122"/>
                </a:rPr>
                <a:t>最高</a:t>
              </a:r>
              <a:r>
                <a:rPr lang="zh-CN" altLang="en-US" dirty="0">
                  <a:solidFill>
                    <a:schemeClr val="bg1"/>
                  </a:solidFill>
                  <a:latin typeface="微软雅黑" panose="020B0503020204020204" pitchFamily="34" charset="-122"/>
                  <a:ea typeface="微软雅黑" panose="020B0503020204020204" pitchFamily="34" charset="-122"/>
                </a:rPr>
                <a:t>额</a:t>
              </a:r>
              <a:r>
                <a:rPr lang="en-US" altLang="zh-CN" b="1" dirty="0" smtClean="0">
                  <a:solidFill>
                    <a:schemeClr val="bg1"/>
                  </a:solidFill>
                  <a:latin typeface="微软雅黑" panose="020B0503020204020204" pitchFamily="34" charset="-122"/>
                  <a:ea typeface="微软雅黑" panose="020B0503020204020204" pitchFamily="34" charset="-122"/>
                </a:rPr>
                <a:t>1000</a:t>
              </a:r>
              <a:r>
                <a:rPr lang="zh-CN" altLang="zh-CN" b="1" dirty="0">
                  <a:solidFill>
                    <a:schemeClr val="bg1"/>
                  </a:solidFill>
                  <a:latin typeface="微软雅黑" panose="020B0503020204020204" pitchFamily="34" charset="-122"/>
                  <a:ea typeface="微软雅黑" panose="020B0503020204020204" pitchFamily="34" charset="-122"/>
                </a:rPr>
                <a:t>万</a:t>
              </a:r>
              <a:r>
                <a:rPr lang="zh-CN" altLang="en-US" b="1" dirty="0">
                  <a:solidFill>
                    <a:schemeClr val="bg1"/>
                  </a:solidFill>
                  <a:latin typeface="微软雅黑" panose="020B0503020204020204" pitchFamily="34" charset="-122"/>
                  <a:ea typeface="微软雅黑" panose="020B0503020204020204" pitchFamily="34" charset="-122"/>
                </a:rPr>
                <a:t>）</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sp>
        <p:nvSpPr>
          <p:cNvPr id="60" name="十字形 59"/>
          <p:cNvSpPr/>
          <p:nvPr/>
        </p:nvSpPr>
        <p:spPr>
          <a:xfrm>
            <a:off x="4700588" y="2249170"/>
            <a:ext cx="333375" cy="250825"/>
          </a:xfrm>
          <a:prstGeom prst="plus">
            <a:avLst>
              <a:gd name="adj" fmla="val 349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61" name="组合 60"/>
          <p:cNvGrpSpPr/>
          <p:nvPr/>
        </p:nvGrpSpPr>
        <p:grpSpPr>
          <a:xfrm>
            <a:off x="2814638" y="2577783"/>
            <a:ext cx="4105275" cy="660400"/>
            <a:chOff x="2339753" y="3122613"/>
            <a:chExt cx="4104455" cy="878682"/>
          </a:xfrm>
        </p:grpSpPr>
        <p:sp>
          <p:nvSpPr>
            <p:cNvPr id="65" name="梯形 64"/>
            <p:cNvSpPr/>
            <p:nvPr/>
          </p:nvSpPr>
          <p:spPr>
            <a:xfrm>
              <a:off x="2339753" y="3122613"/>
              <a:ext cx="4104455" cy="878682"/>
            </a:xfrm>
            <a:prstGeom prst="trapezoid">
              <a:avLst>
                <a:gd name="adj" fmla="val 35840"/>
              </a:avLst>
            </a:prstGeom>
            <a:solidFill>
              <a:schemeClr val="accent5"/>
            </a:solidFill>
            <a:ln w="57150">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374" name="矩形 28"/>
            <p:cNvSpPr/>
            <p:nvPr/>
          </p:nvSpPr>
          <p:spPr>
            <a:xfrm>
              <a:off x="2698559" y="3140297"/>
              <a:ext cx="3404529" cy="860998"/>
            </a:xfrm>
            <a:prstGeom prst="rect">
              <a:avLst/>
            </a:prstGeom>
            <a:noFill/>
            <a:ln w="9525">
              <a:noFill/>
            </a:ln>
          </p:spPr>
          <p:txBody>
            <a:bodyPr anchor="t">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a:t>
              </a:r>
              <a:r>
                <a:rPr lang="zh-CN" altLang="zh-CN" b="1" dirty="0">
                  <a:solidFill>
                    <a:schemeClr val="bg1"/>
                  </a:solidFill>
                  <a:latin typeface="微软雅黑" panose="020B0503020204020204" pitchFamily="34" charset="-122"/>
                  <a:ea typeface="微软雅黑" panose="020B0503020204020204" pitchFamily="34" charset="-122"/>
                </a:rPr>
                <a:t>工改工</a:t>
              </a:r>
              <a:r>
                <a:rPr lang="en-US" altLang="zh-CN" b="1" dirty="0">
                  <a:solidFill>
                    <a:schemeClr val="bg1"/>
                  </a:solidFill>
                  <a:latin typeface="微软雅黑" panose="020B0503020204020204" pitchFamily="34" charset="-122"/>
                  <a:ea typeface="微软雅黑" panose="020B0503020204020204" pitchFamily="34" charset="-122"/>
                </a:rPr>
                <a:t>”</a:t>
              </a:r>
              <a:r>
                <a:rPr lang="zh-CN" altLang="zh-CN" b="1" dirty="0">
                  <a:solidFill>
                    <a:schemeClr val="bg1"/>
                  </a:solidFill>
                  <a:latin typeface="微软雅黑" panose="020B0503020204020204" pitchFamily="34" charset="-122"/>
                  <a:ea typeface="微软雅黑" panose="020B0503020204020204" pitchFamily="34" charset="-122"/>
                </a:rPr>
                <a:t>项目计提的轨道交通专项资金</a:t>
              </a:r>
              <a:r>
                <a:rPr lang="zh-CN" altLang="en-US" b="1" dirty="0">
                  <a:solidFill>
                    <a:schemeClr val="bg1"/>
                  </a:solidFill>
                  <a:latin typeface="微软雅黑" panose="020B0503020204020204" pitchFamily="34" charset="-122"/>
                  <a:ea typeface="微软雅黑" panose="020B0503020204020204" pitchFamily="34" charset="-122"/>
                </a:rPr>
                <a:t>，</a:t>
              </a:r>
              <a:r>
                <a:rPr lang="zh-CN" altLang="zh-CN" b="1" dirty="0">
                  <a:solidFill>
                    <a:schemeClr val="bg1"/>
                  </a:solidFill>
                  <a:latin typeface="微软雅黑" panose="020B0503020204020204" pitchFamily="34" charset="-122"/>
                  <a:ea typeface="微软雅黑" panose="020B0503020204020204" pitchFamily="34" charset="-122"/>
                </a:rPr>
                <a:t>全额补助给改造主体</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sp>
        <p:nvSpPr>
          <p:cNvPr id="67" name="十字形 66"/>
          <p:cNvSpPr/>
          <p:nvPr/>
        </p:nvSpPr>
        <p:spPr>
          <a:xfrm>
            <a:off x="4700588" y="3315970"/>
            <a:ext cx="333375" cy="250825"/>
          </a:xfrm>
          <a:prstGeom prst="plus">
            <a:avLst>
              <a:gd name="adj" fmla="val 3492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68" name="组合 67"/>
          <p:cNvGrpSpPr/>
          <p:nvPr/>
        </p:nvGrpSpPr>
        <p:grpSpPr>
          <a:xfrm>
            <a:off x="2301875" y="3644583"/>
            <a:ext cx="5130800" cy="660400"/>
            <a:chOff x="1835696" y="4545014"/>
            <a:chExt cx="5130254" cy="878683"/>
          </a:xfrm>
        </p:grpSpPr>
        <p:sp>
          <p:nvSpPr>
            <p:cNvPr id="69" name="梯形 68"/>
            <p:cNvSpPr/>
            <p:nvPr/>
          </p:nvSpPr>
          <p:spPr>
            <a:xfrm>
              <a:off x="1835696" y="4545014"/>
              <a:ext cx="5130254" cy="878683"/>
            </a:xfrm>
            <a:prstGeom prst="trapezoid">
              <a:avLst>
                <a:gd name="adj" fmla="val 35202"/>
              </a:avLst>
            </a:prstGeom>
            <a:solidFill>
              <a:srgbClr val="0070C0"/>
            </a:solidFill>
            <a:ln w="57150">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378" name="矩形 3"/>
            <p:cNvSpPr/>
            <p:nvPr/>
          </p:nvSpPr>
          <p:spPr>
            <a:xfrm>
              <a:off x="2239521" y="4545014"/>
              <a:ext cx="4322604" cy="860999"/>
            </a:xfrm>
            <a:prstGeom prst="rect">
              <a:avLst/>
            </a:prstGeom>
            <a:noFill/>
            <a:ln w="9525">
              <a:noFill/>
            </a:ln>
          </p:spPr>
          <p:txBody>
            <a:bodyPr anchor="t">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连片</a:t>
              </a:r>
              <a:r>
                <a:rPr lang="en-US" altLang="zh-CN" b="1" dirty="0">
                  <a:solidFill>
                    <a:schemeClr val="bg1"/>
                  </a:solidFill>
                  <a:latin typeface="微软雅黑" panose="020B0503020204020204" pitchFamily="34" charset="-122"/>
                  <a:ea typeface="微软雅黑" panose="020B0503020204020204" pitchFamily="34" charset="-122"/>
                </a:rPr>
                <a:t>“</a:t>
              </a:r>
              <a:r>
                <a:rPr lang="zh-CN" altLang="zh-CN" b="1" dirty="0">
                  <a:solidFill>
                    <a:schemeClr val="bg1"/>
                  </a:solidFill>
                  <a:latin typeface="微软雅黑" panose="020B0503020204020204" pitchFamily="34" charset="-122"/>
                  <a:ea typeface="微软雅黑" panose="020B0503020204020204" pitchFamily="34" charset="-122"/>
                </a:rPr>
                <a:t>工改工</a:t>
              </a:r>
              <a:r>
                <a:rPr lang="en-US" altLang="zh-CN" b="1" dirty="0">
                  <a:solidFill>
                    <a:schemeClr val="bg1"/>
                  </a:solidFill>
                  <a:latin typeface="微软雅黑" panose="020B0503020204020204" pitchFamily="34" charset="-122"/>
                  <a:ea typeface="微软雅黑" panose="020B0503020204020204" pitchFamily="34" charset="-122"/>
                </a:rPr>
                <a:t>”</a:t>
              </a:r>
              <a:r>
                <a:rPr lang="zh-CN" altLang="zh-CN" b="1" dirty="0">
                  <a:solidFill>
                    <a:schemeClr val="bg1"/>
                  </a:solidFill>
                  <a:latin typeface="微软雅黑" panose="020B0503020204020204" pitchFamily="34" charset="-122"/>
                  <a:ea typeface="微软雅黑" panose="020B0503020204020204" pitchFamily="34" charset="-122"/>
                </a:rPr>
                <a:t>项目五年内入驻企业</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zh-CN" b="1" dirty="0">
                  <a:solidFill>
                    <a:schemeClr val="bg1"/>
                  </a:solidFill>
                  <a:latin typeface="微软雅黑" panose="020B0503020204020204" pitchFamily="34" charset="-122"/>
                  <a:ea typeface="微软雅黑" panose="020B0503020204020204" pitchFamily="34" charset="-122"/>
                </a:rPr>
                <a:t>税收市留成部分，全额补助给改造主体</a:t>
              </a:r>
            </a:p>
          </p:txBody>
        </p:sp>
      </p:grpSp>
      <p:sp>
        <p:nvSpPr>
          <p:cNvPr id="15" name="矩形 14"/>
          <p:cNvSpPr/>
          <p:nvPr/>
        </p:nvSpPr>
        <p:spPr>
          <a:xfrm>
            <a:off x="792663" y="736600"/>
            <a:ext cx="3021982" cy="523220"/>
          </a:xfrm>
          <a:prstGeom prst="rect">
            <a:avLst/>
          </a:prstGeom>
          <a:noFill/>
          <a:ln w="9525">
            <a:noFill/>
          </a:ln>
        </p:spPr>
        <p:txBody>
          <a:bodyPr wrap="none" anchor="t">
            <a:spAutoFit/>
          </a:bodyPr>
          <a:lstStyle/>
          <a:p>
            <a:pPr algn="ctr"/>
            <a:r>
              <a:rPr lang="en-US" altLang="zh-CN" sz="2800" dirty="0" smtClean="0">
                <a:solidFill>
                  <a:srgbClr val="0070C0"/>
                </a:solidFill>
                <a:latin typeface="微软雅黑" panose="020B0503020204020204" pitchFamily="34" charset="-122"/>
                <a:ea typeface="微软雅黑" panose="020B0503020204020204" pitchFamily="34" charset="-122"/>
              </a:rPr>
              <a:t>3.</a:t>
            </a:r>
            <a:r>
              <a:rPr lang="zh-CN" altLang="en-US" sz="2800" dirty="0" smtClean="0">
                <a:solidFill>
                  <a:srgbClr val="0070C0"/>
                </a:solidFill>
                <a:latin typeface="微软雅黑" panose="020B0503020204020204" pitchFamily="34" charset="-122"/>
                <a:ea typeface="微软雅黑" panose="020B0503020204020204" pitchFamily="34" charset="-122"/>
              </a:rPr>
              <a:t>工改工优惠政策</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636876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wipe(left)">
                                      <p:cBhvr>
                                        <p:cTn id="14" dur="500"/>
                                        <p:tgtEl>
                                          <p:spTgt spid="6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wipe(left)">
                                      <p:cBhvr>
                                        <p:cTn id="21" dur="500"/>
                                        <p:tgtEl>
                                          <p:spTgt spid="6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P spid="67" grpId="0" bldLvl="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359025" y="165869"/>
            <a:ext cx="5836670" cy="460375"/>
          </a:xfrm>
          <a:prstGeom prst="rect">
            <a:avLst/>
          </a:prstGeom>
          <a:noFill/>
          <a:effectLst/>
        </p:spPr>
        <p:txBody>
          <a:bodyPr wrap="square">
            <a:spAutoFit/>
          </a:bodyPr>
          <a:lstStyle/>
          <a:p>
            <a:pPr fontAlgn="auto">
              <a:spcBef>
                <a:spcPts val="0"/>
              </a:spcBef>
              <a:spcAft>
                <a:spcPts val="0"/>
              </a:spcAft>
              <a:defRPr/>
            </a:pPr>
            <a:r>
              <a:rPr lang="zh-CN" altLang="en-US" sz="2400" dirty="0" smtClean="0">
                <a:ln w="6350">
                  <a:noFill/>
                </a:ln>
                <a:solidFill>
                  <a:srgbClr val="0070C0"/>
                </a:solidFill>
                <a:latin typeface="微软雅黑" panose="020B0503020204020204" pitchFamily="34" charset="-122"/>
                <a:ea typeface="微软雅黑" panose="020B0503020204020204" pitchFamily="34" charset="-122"/>
                <a:sym typeface="+mn-ea"/>
              </a:rPr>
              <a:t>二、优惠政策</a:t>
            </a:r>
            <a:endParaRPr lang="zh-CN" altLang="en-US" sz="2400" b="1" dirty="0">
              <a:ln w="6350">
                <a:noFill/>
              </a:ln>
              <a:solidFill>
                <a:srgbClr val="0070C0"/>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971550" y="1338858"/>
            <a:ext cx="3571875" cy="1184275"/>
            <a:chOff x="827585" y="2091172"/>
            <a:chExt cx="3572239" cy="1203930"/>
          </a:xfrm>
        </p:grpSpPr>
        <p:grpSp>
          <p:nvGrpSpPr>
            <p:cNvPr id="17417" name="组合 10"/>
            <p:cNvGrpSpPr/>
            <p:nvPr/>
          </p:nvGrpSpPr>
          <p:grpSpPr>
            <a:xfrm>
              <a:off x="827585" y="2091172"/>
              <a:ext cx="3572239" cy="1203930"/>
              <a:chOff x="827585" y="1714698"/>
              <a:chExt cx="3572239" cy="1203930"/>
            </a:xfrm>
          </p:grpSpPr>
          <p:grpSp>
            <p:nvGrpSpPr>
              <p:cNvPr id="17418" name="Group 10"/>
              <p:cNvGrpSpPr/>
              <p:nvPr/>
            </p:nvGrpSpPr>
            <p:grpSpPr>
              <a:xfrm rot="-5400000">
                <a:off x="2097745" y="444531"/>
                <a:ext cx="1031912" cy="3572239"/>
                <a:chOff x="901858" y="771525"/>
                <a:chExt cx="1598613" cy="5534026"/>
              </a:xfrm>
            </p:grpSpPr>
            <p:sp>
              <p:nvSpPr>
                <p:cNvPr id="55" name="Freeform 5"/>
                <p:cNvSpPr/>
                <p:nvPr/>
              </p:nvSpPr>
              <p:spPr bwMode="auto">
                <a:xfrm>
                  <a:off x="910384" y="975671"/>
                  <a:ext cx="1540082" cy="5329881"/>
                </a:xfrm>
                <a:custGeom>
                  <a:avLst/>
                  <a:gdLst>
                    <a:gd name="T0" fmla="*/ 408 w 408"/>
                    <a:gd name="T1" fmla="*/ 16 h 1419"/>
                    <a:gd name="T2" fmla="*/ 408 w 408"/>
                    <a:gd name="T3" fmla="*/ 1404 h 1419"/>
                    <a:gd name="T4" fmla="*/ 392 w 408"/>
                    <a:gd name="T5" fmla="*/ 1419 h 1419"/>
                    <a:gd name="T6" fmla="*/ 16 w 408"/>
                    <a:gd name="T7" fmla="*/ 1419 h 1419"/>
                    <a:gd name="T8" fmla="*/ 0 w 408"/>
                    <a:gd name="T9" fmla="*/ 1404 h 1419"/>
                    <a:gd name="T10" fmla="*/ 0 w 408"/>
                    <a:gd name="T11" fmla="*/ 16 h 1419"/>
                    <a:gd name="T12" fmla="*/ 16 w 408"/>
                    <a:gd name="T13" fmla="*/ 0 h 1419"/>
                    <a:gd name="T14" fmla="*/ 392 w 408"/>
                    <a:gd name="T15" fmla="*/ 0 h 1419"/>
                    <a:gd name="T16" fmla="*/ 408 w 408"/>
                    <a:gd name="T17" fmla="*/ 16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1419">
                      <a:moveTo>
                        <a:pt x="408" y="16"/>
                      </a:moveTo>
                      <a:cubicBezTo>
                        <a:pt x="408" y="1404"/>
                        <a:pt x="408" y="1404"/>
                        <a:pt x="408" y="1404"/>
                      </a:cubicBezTo>
                      <a:cubicBezTo>
                        <a:pt x="408" y="1412"/>
                        <a:pt x="401" y="1419"/>
                        <a:pt x="392" y="1419"/>
                      </a:cubicBezTo>
                      <a:cubicBezTo>
                        <a:pt x="16" y="1419"/>
                        <a:pt x="16" y="1419"/>
                        <a:pt x="16" y="1419"/>
                      </a:cubicBezTo>
                      <a:cubicBezTo>
                        <a:pt x="8" y="1419"/>
                        <a:pt x="0" y="1412"/>
                        <a:pt x="0" y="1404"/>
                      </a:cubicBezTo>
                      <a:cubicBezTo>
                        <a:pt x="0" y="16"/>
                        <a:pt x="0" y="16"/>
                        <a:pt x="0" y="16"/>
                      </a:cubicBezTo>
                      <a:cubicBezTo>
                        <a:pt x="0" y="7"/>
                        <a:pt x="8" y="0"/>
                        <a:pt x="16" y="0"/>
                      </a:cubicBezTo>
                      <a:cubicBezTo>
                        <a:pt x="392" y="0"/>
                        <a:pt x="392" y="0"/>
                        <a:pt x="392" y="0"/>
                      </a:cubicBezTo>
                      <a:cubicBezTo>
                        <a:pt x="401" y="0"/>
                        <a:pt x="408" y="7"/>
                        <a:pt x="408" y="16"/>
                      </a:cubicBezTo>
                      <a:close/>
                    </a:path>
                  </a:pathLst>
                </a:custGeom>
                <a:solidFill>
                  <a:schemeClr val="tx1">
                    <a:lumMod val="10000"/>
                    <a:lumOff val="90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sp>
              <p:nvSpPr>
                <p:cNvPr id="56" name="Freeform 6"/>
                <p:cNvSpPr/>
                <p:nvPr/>
              </p:nvSpPr>
              <p:spPr bwMode="auto">
                <a:xfrm>
                  <a:off x="972888" y="975671"/>
                  <a:ext cx="1535082" cy="5329881"/>
                </a:xfrm>
                <a:custGeom>
                  <a:avLst/>
                  <a:gdLst>
                    <a:gd name="T0" fmla="*/ 407 w 407"/>
                    <a:gd name="T1" fmla="*/ 16 h 1419"/>
                    <a:gd name="T2" fmla="*/ 407 w 407"/>
                    <a:gd name="T3" fmla="*/ 1404 h 1419"/>
                    <a:gd name="T4" fmla="*/ 391 w 407"/>
                    <a:gd name="T5" fmla="*/ 1419 h 1419"/>
                    <a:gd name="T6" fmla="*/ 15 w 407"/>
                    <a:gd name="T7" fmla="*/ 1419 h 1419"/>
                    <a:gd name="T8" fmla="*/ 0 w 407"/>
                    <a:gd name="T9" fmla="*/ 1404 h 1419"/>
                    <a:gd name="T10" fmla="*/ 0 w 407"/>
                    <a:gd name="T11" fmla="*/ 16 h 1419"/>
                    <a:gd name="T12" fmla="*/ 15 w 407"/>
                    <a:gd name="T13" fmla="*/ 0 h 1419"/>
                    <a:gd name="T14" fmla="*/ 391 w 407"/>
                    <a:gd name="T15" fmla="*/ 0 h 1419"/>
                    <a:gd name="T16" fmla="*/ 407 w 407"/>
                    <a:gd name="T17" fmla="*/ 16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1419">
                      <a:moveTo>
                        <a:pt x="407" y="16"/>
                      </a:moveTo>
                      <a:cubicBezTo>
                        <a:pt x="407" y="1404"/>
                        <a:pt x="407" y="1404"/>
                        <a:pt x="407" y="1404"/>
                      </a:cubicBezTo>
                      <a:cubicBezTo>
                        <a:pt x="407" y="1412"/>
                        <a:pt x="400" y="1419"/>
                        <a:pt x="391" y="1419"/>
                      </a:cubicBezTo>
                      <a:cubicBezTo>
                        <a:pt x="15" y="1419"/>
                        <a:pt x="15" y="1419"/>
                        <a:pt x="15" y="1419"/>
                      </a:cubicBezTo>
                      <a:cubicBezTo>
                        <a:pt x="7" y="1419"/>
                        <a:pt x="0" y="1412"/>
                        <a:pt x="0" y="1404"/>
                      </a:cubicBezTo>
                      <a:cubicBezTo>
                        <a:pt x="0" y="16"/>
                        <a:pt x="0" y="16"/>
                        <a:pt x="0" y="16"/>
                      </a:cubicBezTo>
                      <a:cubicBezTo>
                        <a:pt x="0" y="7"/>
                        <a:pt x="7" y="0"/>
                        <a:pt x="15" y="0"/>
                      </a:cubicBezTo>
                      <a:cubicBezTo>
                        <a:pt x="391" y="0"/>
                        <a:pt x="391" y="0"/>
                        <a:pt x="391" y="0"/>
                      </a:cubicBezTo>
                      <a:cubicBezTo>
                        <a:pt x="400" y="0"/>
                        <a:pt x="407" y="7"/>
                        <a:pt x="407" y="16"/>
                      </a:cubicBezTo>
                      <a:close/>
                    </a:path>
                  </a:pathLst>
                </a:custGeom>
                <a:solidFill>
                  <a:schemeClr val="bg1">
                    <a:lumMod val="95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sp>
              <p:nvSpPr>
                <p:cNvPr id="17421" name="Freeform 7"/>
                <p:cNvSpPr/>
                <p:nvPr/>
              </p:nvSpPr>
              <p:spPr>
                <a:xfrm>
                  <a:off x="1135062" y="771527"/>
                  <a:ext cx="1177925" cy="892428"/>
                </a:xfrm>
                <a:custGeom>
                  <a:avLst/>
                  <a:gdLst/>
                  <a:ahLst/>
                  <a:cxnLst>
                    <a:cxn ang="0">
                      <a:pos x="0" y="0"/>
                    </a:cxn>
                    <a:cxn ang="0">
                      <a:pos x="1177925" y="0"/>
                    </a:cxn>
                    <a:cxn ang="0">
                      <a:pos x="1177925" y="892428"/>
                    </a:cxn>
                    <a:cxn ang="0">
                      <a:pos x="0" y="892428"/>
                    </a:cxn>
                    <a:cxn ang="0">
                      <a:pos x="0" y="0"/>
                    </a:cxn>
                  </a:cxnLst>
                  <a:rect l="0" t="0" r="0" b="0"/>
                  <a:pathLst>
                    <a:path w="742" h="927">
                      <a:moveTo>
                        <a:pt x="0" y="0"/>
                      </a:moveTo>
                      <a:lnTo>
                        <a:pt x="742" y="0"/>
                      </a:lnTo>
                      <a:lnTo>
                        <a:pt x="742" y="927"/>
                      </a:lnTo>
                      <a:lnTo>
                        <a:pt x="0" y="927"/>
                      </a:lnTo>
                      <a:lnTo>
                        <a:pt x="0" y="0"/>
                      </a:lnTo>
                      <a:close/>
                    </a:path>
                  </a:pathLst>
                </a:custGeom>
                <a:solidFill>
                  <a:schemeClr val="accent2"/>
                </a:solidFill>
                <a:ln w="9525">
                  <a:noFill/>
                </a:ln>
              </p:spPr>
              <p:txBody>
                <a:bodyPr/>
                <a:lstStyle/>
                <a:p>
                  <a:endParaRPr lang="zh-CN" altLang="en-US"/>
                </a:p>
              </p:txBody>
            </p:sp>
            <p:sp>
              <p:nvSpPr>
                <p:cNvPr id="58" name="Freeform 8"/>
                <p:cNvSpPr/>
                <p:nvPr/>
              </p:nvSpPr>
              <p:spPr bwMode="auto">
                <a:xfrm>
                  <a:off x="2312960" y="771527"/>
                  <a:ext cx="177509" cy="206604"/>
                </a:xfrm>
                <a:custGeom>
                  <a:avLst/>
                  <a:gdLst>
                    <a:gd name="T0" fmla="*/ 0 w 47"/>
                    <a:gd name="T1" fmla="*/ 55 h 55"/>
                    <a:gd name="T2" fmla="*/ 0 w 47"/>
                    <a:gd name="T3" fmla="*/ 0 h 55"/>
                    <a:gd name="T4" fmla="*/ 2 w 47"/>
                    <a:gd name="T5" fmla="*/ 0 h 55"/>
                    <a:gd name="T6" fmla="*/ 47 w 47"/>
                    <a:gd name="T7" fmla="*/ 46 h 55"/>
                    <a:gd name="T8" fmla="*/ 47 w 47"/>
                    <a:gd name="T9" fmla="*/ 55 h 55"/>
                    <a:gd name="T10" fmla="*/ 0 w 47"/>
                    <a:gd name="T11" fmla="*/ 55 h 55"/>
                  </a:gdLst>
                  <a:ahLst/>
                  <a:cxnLst>
                    <a:cxn ang="0">
                      <a:pos x="T0" y="T1"/>
                    </a:cxn>
                    <a:cxn ang="0">
                      <a:pos x="T2" y="T3"/>
                    </a:cxn>
                    <a:cxn ang="0">
                      <a:pos x="T4" y="T5"/>
                    </a:cxn>
                    <a:cxn ang="0">
                      <a:pos x="T6" y="T7"/>
                    </a:cxn>
                    <a:cxn ang="0">
                      <a:pos x="T8" y="T9"/>
                    </a:cxn>
                    <a:cxn ang="0">
                      <a:pos x="T10" y="T11"/>
                    </a:cxn>
                  </a:cxnLst>
                  <a:rect l="0" t="0" r="r" b="b"/>
                  <a:pathLst>
                    <a:path w="47" h="55">
                      <a:moveTo>
                        <a:pt x="0" y="55"/>
                      </a:moveTo>
                      <a:cubicBezTo>
                        <a:pt x="0" y="0"/>
                        <a:pt x="0" y="0"/>
                        <a:pt x="0" y="0"/>
                      </a:cubicBezTo>
                      <a:cubicBezTo>
                        <a:pt x="1" y="0"/>
                        <a:pt x="2" y="0"/>
                        <a:pt x="2" y="0"/>
                      </a:cubicBezTo>
                      <a:cubicBezTo>
                        <a:pt x="27" y="0"/>
                        <a:pt x="47" y="21"/>
                        <a:pt x="47" y="46"/>
                      </a:cubicBezTo>
                      <a:cubicBezTo>
                        <a:pt x="47" y="49"/>
                        <a:pt x="47" y="52"/>
                        <a:pt x="47" y="55"/>
                      </a:cubicBezTo>
                      <a:cubicBezTo>
                        <a:pt x="0" y="55"/>
                        <a:pt x="0" y="55"/>
                        <a:pt x="0" y="55"/>
                      </a:cubicBezTo>
                      <a:close/>
                    </a:path>
                  </a:pathLst>
                </a:custGeom>
                <a:solidFill>
                  <a:schemeClr val="accent2">
                    <a:lumMod val="75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sp>
              <p:nvSpPr>
                <p:cNvPr id="59" name="Freeform 9"/>
                <p:cNvSpPr/>
                <p:nvPr/>
              </p:nvSpPr>
              <p:spPr bwMode="auto">
                <a:xfrm>
                  <a:off x="957887" y="771526"/>
                  <a:ext cx="175009" cy="206604"/>
                </a:xfrm>
                <a:custGeom>
                  <a:avLst/>
                  <a:gdLst>
                    <a:gd name="T0" fmla="*/ 47 w 47"/>
                    <a:gd name="T1" fmla="*/ 55 h 55"/>
                    <a:gd name="T2" fmla="*/ 47 w 47"/>
                    <a:gd name="T3" fmla="*/ 0 h 55"/>
                    <a:gd name="T4" fmla="*/ 46 w 47"/>
                    <a:gd name="T5" fmla="*/ 0 h 55"/>
                    <a:gd name="T6" fmla="*/ 0 w 47"/>
                    <a:gd name="T7" fmla="*/ 46 h 55"/>
                    <a:gd name="T8" fmla="*/ 1 w 47"/>
                    <a:gd name="T9" fmla="*/ 55 h 55"/>
                    <a:gd name="T10" fmla="*/ 47 w 47"/>
                    <a:gd name="T11" fmla="*/ 55 h 55"/>
                  </a:gdLst>
                  <a:ahLst/>
                  <a:cxnLst>
                    <a:cxn ang="0">
                      <a:pos x="T0" y="T1"/>
                    </a:cxn>
                    <a:cxn ang="0">
                      <a:pos x="T2" y="T3"/>
                    </a:cxn>
                    <a:cxn ang="0">
                      <a:pos x="T4" y="T5"/>
                    </a:cxn>
                    <a:cxn ang="0">
                      <a:pos x="T6" y="T7"/>
                    </a:cxn>
                    <a:cxn ang="0">
                      <a:pos x="T8" y="T9"/>
                    </a:cxn>
                    <a:cxn ang="0">
                      <a:pos x="T10" y="T11"/>
                    </a:cxn>
                  </a:cxnLst>
                  <a:rect l="0" t="0" r="r" b="b"/>
                  <a:pathLst>
                    <a:path w="47" h="55">
                      <a:moveTo>
                        <a:pt x="47" y="55"/>
                      </a:moveTo>
                      <a:cubicBezTo>
                        <a:pt x="47" y="0"/>
                        <a:pt x="47" y="0"/>
                        <a:pt x="47" y="0"/>
                      </a:cubicBezTo>
                      <a:cubicBezTo>
                        <a:pt x="47" y="0"/>
                        <a:pt x="46" y="0"/>
                        <a:pt x="46" y="0"/>
                      </a:cubicBezTo>
                      <a:cubicBezTo>
                        <a:pt x="21" y="0"/>
                        <a:pt x="0" y="21"/>
                        <a:pt x="0" y="46"/>
                      </a:cubicBezTo>
                      <a:cubicBezTo>
                        <a:pt x="0" y="49"/>
                        <a:pt x="1" y="52"/>
                        <a:pt x="1" y="55"/>
                      </a:cubicBezTo>
                      <a:cubicBezTo>
                        <a:pt x="47" y="55"/>
                        <a:pt x="47" y="55"/>
                        <a:pt x="47" y="55"/>
                      </a:cubicBezTo>
                      <a:close/>
                    </a:path>
                  </a:pathLst>
                </a:custGeom>
                <a:solidFill>
                  <a:schemeClr val="accent2">
                    <a:lumMod val="75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grpSp>
          <p:sp>
            <p:nvSpPr>
              <p:cNvPr id="17424" name="矩形 89"/>
              <p:cNvSpPr/>
              <p:nvPr/>
            </p:nvSpPr>
            <p:spPr>
              <a:xfrm>
                <a:off x="1465971" y="1810592"/>
                <a:ext cx="2423702" cy="1108036"/>
              </a:xfrm>
              <a:prstGeom prst="rect">
                <a:avLst/>
              </a:prstGeom>
              <a:noFill/>
              <a:ln w="9525">
                <a:noFill/>
              </a:ln>
            </p:spPr>
            <p:txBody>
              <a:bodyPr anchor="t">
                <a:spAutoFit/>
              </a:bodyPr>
              <a:lstStyle/>
              <a:p>
                <a:r>
                  <a:rPr lang="zh-CN" altLang="zh-CN" sz="1600" b="1" dirty="0">
                    <a:solidFill>
                      <a:schemeClr val="accent2"/>
                    </a:solidFill>
                    <a:latin typeface="微软雅黑" panose="020B0503020204020204" pitchFamily="34" charset="-122"/>
                    <a:ea typeface="微软雅黑" panose="020B0503020204020204" pitchFamily="34" charset="-122"/>
                  </a:rPr>
                  <a:t>连片</a:t>
                </a:r>
                <a:r>
                  <a:rPr lang="en-US" altLang="zh-CN" sz="1600" b="1" dirty="0">
                    <a:solidFill>
                      <a:schemeClr val="accent2"/>
                    </a:solidFill>
                    <a:latin typeface="微软雅黑" panose="020B0503020204020204" pitchFamily="34" charset="-122"/>
                    <a:ea typeface="微软雅黑" panose="020B0503020204020204" pitchFamily="34" charset="-122"/>
                  </a:rPr>
                  <a:t>“</a:t>
                </a:r>
                <a:r>
                  <a:rPr lang="zh-CN" altLang="zh-CN" sz="1600" b="1" dirty="0">
                    <a:solidFill>
                      <a:schemeClr val="accent2"/>
                    </a:solidFill>
                    <a:latin typeface="微软雅黑" panose="020B0503020204020204" pitchFamily="34" charset="-122"/>
                    <a:ea typeface="微软雅黑" panose="020B0503020204020204" pitchFamily="34" charset="-122"/>
                  </a:rPr>
                  <a:t>工改工</a:t>
                </a:r>
                <a:r>
                  <a:rPr lang="en-US" altLang="zh-CN" sz="1600" b="1" dirty="0">
                    <a:solidFill>
                      <a:schemeClr val="accent2"/>
                    </a:solidFill>
                    <a:latin typeface="微软雅黑" panose="020B0503020204020204" pitchFamily="34" charset="-122"/>
                    <a:ea typeface="微软雅黑" panose="020B0503020204020204" pitchFamily="34" charset="-122"/>
                  </a:rPr>
                  <a:t>”</a:t>
                </a:r>
                <a:r>
                  <a:rPr lang="zh-CN" altLang="zh-CN" sz="1600" b="1" dirty="0">
                    <a:solidFill>
                      <a:schemeClr val="accent2"/>
                    </a:solidFill>
                    <a:latin typeface="微软雅黑" panose="020B0503020204020204" pitchFamily="34" charset="-122"/>
                    <a:ea typeface="微软雅黑" panose="020B0503020204020204" pitchFamily="34" charset="-122"/>
                  </a:rPr>
                  <a:t>项目实行生活配套跨宗地集中设置、整体核算</a:t>
                </a:r>
                <a:endParaRPr lang="zh-CN" altLang="en-US" sz="1600" b="1" dirty="0">
                  <a:solidFill>
                    <a:schemeClr val="accent2"/>
                  </a:solidFill>
                  <a:latin typeface="微软雅黑" panose="020B0503020204020204" pitchFamily="34" charset="-122"/>
                  <a:ea typeface="微软雅黑" panose="020B0503020204020204" pitchFamily="34" charset="-122"/>
                </a:endParaRPr>
              </a:p>
            </p:txBody>
          </p:sp>
        </p:grpSp>
        <p:sp>
          <p:nvSpPr>
            <p:cNvPr id="17425" name="矩形 110"/>
            <p:cNvSpPr/>
            <p:nvPr/>
          </p:nvSpPr>
          <p:spPr>
            <a:xfrm>
              <a:off x="885925" y="2334009"/>
              <a:ext cx="495700" cy="615575"/>
            </a:xfrm>
            <a:prstGeom prst="rect">
              <a:avLst/>
            </a:prstGeom>
            <a:noFill/>
            <a:ln w="9525">
              <a:noFill/>
            </a:ln>
          </p:spPr>
          <p:txBody>
            <a:bodyPr wrap="none" anchor="t">
              <a:spAutoFit/>
            </a:bodyPr>
            <a:lstStyle/>
            <a:p>
              <a:pPr algn="ctr"/>
              <a:r>
                <a:rPr lang="en-US" altLang="zh-CN" sz="2400" b="1" dirty="0">
                  <a:solidFill>
                    <a:schemeClr val="bg1"/>
                  </a:solidFill>
                  <a:latin typeface="Calibri" panose="020F0502020204030204" charset="0"/>
                  <a:ea typeface="宋体" panose="02010600030101010101" pitchFamily="2" charset="-122"/>
                </a:rPr>
                <a:t>01</a:t>
              </a:r>
            </a:p>
          </p:txBody>
        </p:sp>
      </p:grpSp>
      <p:grpSp>
        <p:nvGrpSpPr>
          <p:cNvPr id="10" name="组合 9"/>
          <p:cNvGrpSpPr/>
          <p:nvPr/>
        </p:nvGrpSpPr>
        <p:grpSpPr>
          <a:xfrm>
            <a:off x="971550" y="2575520"/>
            <a:ext cx="3571875" cy="1189038"/>
            <a:chOff x="971599" y="3802342"/>
            <a:chExt cx="3571880" cy="1208007"/>
          </a:xfrm>
        </p:grpSpPr>
        <p:sp>
          <p:nvSpPr>
            <p:cNvPr id="12" name="Freeform 5"/>
            <p:cNvSpPr/>
            <p:nvPr/>
          </p:nvSpPr>
          <p:spPr bwMode="auto">
            <a:xfrm rot="16200000">
              <a:off x="2325862" y="2616934"/>
              <a:ext cx="995113" cy="3440117"/>
            </a:xfrm>
            <a:custGeom>
              <a:avLst/>
              <a:gdLst>
                <a:gd name="T0" fmla="*/ 408 w 408"/>
                <a:gd name="T1" fmla="*/ 16 h 1419"/>
                <a:gd name="T2" fmla="*/ 408 w 408"/>
                <a:gd name="T3" fmla="*/ 1404 h 1419"/>
                <a:gd name="T4" fmla="*/ 392 w 408"/>
                <a:gd name="T5" fmla="*/ 1419 h 1419"/>
                <a:gd name="T6" fmla="*/ 16 w 408"/>
                <a:gd name="T7" fmla="*/ 1419 h 1419"/>
                <a:gd name="T8" fmla="*/ 0 w 408"/>
                <a:gd name="T9" fmla="*/ 1404 h 1419"/>
                <a:gd name="T10" fmla="*/ 0 w 408"/>
                <a:gd name="T11" fmla="*/ 16 h 1419"/>
                <a:gd name="T12" fmla="*/ 16 w 408"/>
                <a:gd name="T13" fmla="*/ 0 h 1419"/>
                <a:gd name="T14" fmla="*/ 392 w 408"/>
                <a:gd name="T15" fmla="*/ 0 h 1419"/>
                <a:gd name="T16" fmla="*/ 408 w 408"/>
                <a:gd name="T17" fmla="*/ 16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1419">
                  <a:moveTo>
                    <a:pt x="408" y="16"/>
                  </a:moveTo>
                  <a:cubicBezTo>
                    <a:pt x="408" y="1404"/>
                    <a:pt x="408" y="1404"/>
                    <a:pt x="408" y="1404"/>
                  </a:cubicBezTo>
                  <a:cubicBezTo>
                    <a:pt x="408" y="1412"/>
                    <a:pt x="401" y="1419"/>
                    <a:pt x="392" y="1419"/>
                  </a:cubicBezTo>
                  <a:cubicBezTo>
                    <a:pt x="16" y="1419"/>
                    <a:pt x="16" y="1419"/>
                    <a:pt x="16" y="1419"/>
                  </a:cubicBezTo>
                  <a:cubicBezTo>
                    <a:pt x="8" y="1419"/>
                    <a:pt x="0" y="1412"/>
                    <a:pt x="0" y="1404"/>
                  </a:cubicBezTo>
                  <a:cubicBezTo>
                    <a:pt x="0" y="16"/>
                    <a:pt x="0" y="16"/>
                    <a:pt x="0" y="16"/>
                  </a:cubicBezTo>
                  <a:cubicBezTo>
                    <a:pt x="0" y="7"/>
                    <a:pt x="8" y="0"/>
                    <a:pt x="16" y="0"/>
                  </a:cubicBezTo>
                  <a:cubicBezTo>
                    <a:pt x="392" y="0"/>
                    <a:pt x="392" y="0"/>
                    <a:pt x="392" y="0"/>
                  </a:cubicBezTo>
                  <a:cubicBezTo>
                    <a:pt x="401" y="0"/>
                    <a:pt x="408" y="7"/>
                    <a:pt x="408" y="16"/>
                  </a:cubicBezTo>
                  <a:close/>
                </a:path>
              </a:pathLst>
            </a:custGeom>
            <a:solidFill>
              <a:schemeClr val="tx1">
                <a:lumMod val="10000"/>
                <a:lumOff val="90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sp>
          <p:nvSpPr>
            <p:cNvPr id="62" name="Freeform 6"/>
            <p:cNvSpPr/>
            <p:nvPr/>
          </p:nvSpPr>
          <p:spPr bwMode="auto">
            <a:xfrm rot="16200000">
              <a:off x="2327475" y="2578228"/>
              <a:ext cx="991888" cy="3440117"/>
            </a:xfrm>
            <a:custGeom>
              <a:avLst/>
              <a:gdLst>
                <a:gd name="T0" fmla="*/ 407 w 407"/>
                <a:gd name="T1" fmla="*/ 16 h 1419"/>
                <a:gd name="T2" fmla="*/ 407 w 407"/>
                <a:gd name="T3" fmla="*/ 1404 h 1419"/>
                <a:gd name="T4" fmla="*/ 391 w 407"/>
                <a:gd name="T5" fmla="*/ 1419 h 1419"/>
                <a:gd name="T6" fmla="*/ 15 w 407"/>
                <a:gd name="T7" fmla="*/ 1419 h 1419"/>
                <a:gd name="T8" fmla="*/ 0 w 407"/>
                <a:gd name="T9" fmla="*/ 1404 h 1419"/>
                <a:gd name="T10" fmla="*/ 0 w 407"/>
                <a:gd name="T11" fmla="*/ 16 h 1419"/>
                <a:gd name="T12" fmla="*/ 15 w 407"/>
                <a:gd name="T13" fmla="*/ 0 h 1419"/>
                <a:gd name="T14" fmla="*/ 391 w 407"/>
                <a:gd name="T15" fmla="*/ 0 h 1419"/>
                <a:gd name="T16" fmla="*/ 407 w 407"/>
                <a:gd name="T17" fmla="*/ 16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1419">
                  <a:moveTo>
                    <a:pt x="407" y="16"/>
                  </a:moveTo>
                  <a:cubicBezTo>
                    <a:pt x="407" y="1404"/>
                    <a:pt x="407" y="1404"/>
                    <a:pt x="407" y="1404"/>
                  </a:cubicBezTo>
                  <a:cubicBezTo>
                    <a:pt x="407" y="1412"/>
                    <a:pt x="400" y="1419"/>
                    <a:pt x="391" y="1419"/>
                  </a:cubicBezTo>
                  <a:cubicBezTo>
                    <a:pt x="15" y="1419"/>
                    <a:pt x="15" y="1419"/>
                    <a:pt x="15" y="1419"/>
                  </a:cubicBezTo>
                  <a:cubicBezTo>
                    <a:pt x="7" y="1419"/>
                    <a:pt x="0" y="1412"/>
                    <a:pt x="0" y="1404"/>
                  </a:cubicBezTo>
                  <a:cubicBezTo>
                    <a:pt x="0" y="16"/>
                    <a:pt x="0" y="16"/>
                    <a:pt x="0" y="16"/>
                  </a:cubicBezTo>
                  <a:cubicBezTo>
                    <a:pt x="0" y="7"/>
                    <a:pt x="7" y="0"/>
                    <a:pt x="15" y="0"/>
                  </a:cubicBezTo>
                  <a:cubicBezTo>
                    <a:pt x="391" y="0"/>
                    <a:pt x="391" y="0"/>
                    <a:pt x="391" y="0"/>
                  </a:cubicBezTo>
                  <a:cubicBezTo>
                    <a:pt x="400" y="0"/>
                    <a:pt x="407" y="7"/>
                    <a:pt x="407" y="16"/>
                  </a:cubicBezTo>
                  <a:close/>
                </a:path>
              </a:pathLst>
            </a:custGeom>
            <a:solidFill>
              <a:schemeClr val="bg1">
                <a:lumMod val="95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grpSp>
          <p:nvGrpSpPr>
            <p:cNvPr id="17429" name="组合 17"/>
            <p:cNvGrpSpPr/>
            <p:nvPr/>
          </p:nvGrpSpPr>
          <p:grpSpPr>
            <a:xfrm>
              <a:off x="971599" y="3840442"/>
              <a:ext cx="3529018" cy="1169907"/>
              <a:chOff x="827581" y="3667714"/>
              <a:chExt cx="3529380" cy="1170164"/>
            </a:xfrm>
          </p:grpSpPr>
          <p:grpSp>
            <p:nvGrpSpPr>
              <p:cNvPr id="17430" name="组合 4"/>
              <p:cNvGrpSpPr/>
              <p:nvPr/>
            </p:nvGrpSpPr>
            <p:grpSpPr>
              <a:xfrm>
                <a:off x="827581" y="3667714"/>
                <a:ext cx="3529380" cy="1170164"/>
                <a:chOff x="827581" y="3291240"/>
                <a:chExt cx="3529380" cy="1170164"/>
              </a:xfrm>
            </p:grpSpPr>
            <p:sp>
              <p:nvSpPr>
                <p:cNvPr id="69" name="Freeform 7"/>
                <p:cNvSpPr/>
                <p:nvPr/>
              </p:nvSpPr>
              <p:spPr bwMode="auto">
                <a:xfrm rot="16200000">
                  <a:off x="735837" y="3499739"/>
                  <a:ext cx="759808" cy="576323"/>
                </a:xfrm>
                <a:custGeom>
                  <a:avLst/>
                  <a:gdLst>
                    <a:gd name="T0" fmla="*/ 0 w 742"/>
                    <a:gd name="T1" fmla="*/ 0 h 927"/>
                    <a:gd name="T2" fmla="*/ 742 w 742"/>
                    <a:gd name="T3" fmla="*/ 0 h 927"/>
                    <a:gd name="T4" fmla="*/ 742 w 742"/>
                    <a:gd name="T5" fmla="*/ 927 h 927"/>
                    <a:gd name="T6" fmla="*/ 0 w 742"/>
                    <a:gd name="T7" fmla="*/ 927 h 927"/>
                    <a:gd name="T8" fmla="*/ 0 w 742"/>
                    <a:gd name="T9" fmla="*/ 0 h 927"/>
                    <a:gd name="T10" fmla="*/ 0 w 742"/>
                    <a:gd name="T11" fmla="*/ 0 h 927"/>
                  </a:gdLst>
                  <a:ahLst/>
                  <a:cxnLst>
                    <a:cxn ang="0">
                      <a:pos x="T0" y="T1"/>
                    </a:cxn>
                    <a:cxn ang="0">
                      <a:pos x="T2" y="T3"/>
                    </a:cxn>
                    <a:cxn ang="0">
                      <a:pos x="T4" y="T5"/>
                    </a:cxn>
                    <a:cxn ang="0">
                      <a:pos x="T6" y="T7"/>
                    </a:cxn>
                    <a:cxn ang="0">
                      <a:pos x="T8" y="T9"/>
                    </a:cxn>
                    <a:cxn ang="0">
                      <a:pos x="T10" y="T11"/>
                    </a:cxn>
                  </a:cxnLst>
                  <a:rect l="0" t="0" r="r" b="b"/>
                  <a:pathLst>
                    <a:path w="742" h="927">
                      <a:moveTo>
                        <a:pt x="0" y="0"/>
                      </a:moveTo>
                      <a:lnTo>
                        <a:pt x="742" y="0"/>
                      </a:lnTo>
                      <a:lnTo>
                        <a:pt x="742" y="927"/>
                      </a:lnTo>
                      <a:lnTo>
                        <a:pt x="0" y="927"/>
                      </a:lnTo>
                      <a:lnTo>
                        <a:pt x="0" y="0"/>
                      </a:lnTo>
                      <a:lnTo>
                        <a:pt x="0" y="0"/>
                      </a:lnTo>
                      <a:close/>
                    </a:path>
                  </a:pathLst>
                </a:custGeom>
                <a:solidFill>
                  <a:schemeClr val="accent4"/>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dirty="0">
                    <a:ln>
                      <a:noFill/>
                    </a:ln>
                    <a:solidFill>
                      <a:schemeClr val="bg1"/>
                    </a:solidFill>
                    <a:effectLst/>
                    <a:uLnTx/>
                    <a:uFillTx/>
                    <a:latin typeface="Calibri" panose="020F0502020204030204" charset="0"/>
                    <a:ea typeface="宋体" panose="02010600030101010101" pitchFamily="2" charset="-122"/>
                    <a:cs typeface="+mn-cs"/>
                  </a:endParaRPr>
                </a:p>
              </p:txBody>
            </p:sp>
            <p:sp>
              <p:nvSpPr>
                <p:cNvPr id="70" name="Freeform 8"/>
                <p:cNvSpPr/>
                <p:nvPr/>
              </p:nvSpPr>
              <p:spPr bwMode="auto">
                <a:xfrm rot="16200000">
                  <a:off x="836188" y="3283239"/>
                  <a:ext cx="116149" cy="133364"/>
                </a:xfrm>
                <a:custGeom>
                  <a:avLst/>
                  <a:gdLst>
                    <a:gd name="T0" fmla="*/ 0 w 47"/>
                    <a:gd name="T1" fmla="*/ 55 h 55"/>
                    <a:gd name="T2" fmla="*/ 0 w 47"/>
                    <a:gd name="T3" fmla="*/ 0 h 55"/>
                    <a:gd name="T4" fmla="*/ 2 w 47"/>
                    <a:gd name="T5" fmla="*/ 0 h 55"/>
                    <a:gd name="T6" fmla="*/ 47 w 47"/>
                    <a:gd name="T7" fmla="*/ 46 h 55"/>
                    <a:gd name="T8" fmla="*/ 47 w 47"/>
                    <a:gd name="T9" fmla="*/ 55 h 55"/>
                    <a:gd name="T10" fmla="*/ 0 w 47"/>
                    <a:gd name="T11" fmla="*/ 55 h 55"/>
                  </a:gdLst>
                  <a:ahLst/>
                  <a:cxnLst>
                    <a:cxn ang="0">
                      <a:pos x="T0" y="T1"/>
                    </a:cxn>
                    <a:cxn ang="0">
                      <a:pos x="T2" y="T3"/>
                    </a:cxn>
                    <a:cxn ang="0">
                      <a:pos x="T4" y="T5"/>
                    </a:cxn>
                    <a:cxn ang="0">
                      <a:pos x="T6" y="T7"/>
                    </a:cxn>
                    <a:cxn ang="0">
                      <a:pos x="T8" y="T9"/>
                    </a:cxn>
                    <a:cxn ang="0">
                      <a:pos x="T10" y="T11"/>
                    </a:cxn>
                  </a:cxnLst>
                  <a:rect l="0" t="0" r="r" b="b"/>
                  <a:pathLst>
                    <a:path w="47" h="55">
                      <a:moveTo>
                        <a:pt x="0" y="55"/>
                      </a:moveTo>
                      <a:cubicBezTo>
                        <a:pt x="0" y="0"/>
                        <a:pt x="0" y="0"/>
                        <a:pt x="0" y="0"/>
                      </a:cubicBezTo>
                      <a:cubicBezTo>
                        <a:pt x="1" y="0"/>
                        <a:pt x="2" y="0"/>
                        <a:pt x="2" y="0"/>
                      </a:cubicBezTo>
                      <a:cubicBezTo>
                        <a:pt x="27" y="0"/>
                        <a:pt x="47" y="21"/>
                        <a:pt x="47" y="46"/>
                      </a:cubicBezTo>
                      <a:cubicBezTo>
                        <a:pt x="47" y="49"/>
                        <a:pt x="47" y="52"/>
                        <a:pt x="47" y="55"/>
                      </a:cubicBezTo>
                      <a:cubicBezTo>
                        <a:pt x="0" y="55"/>
                        <a:pt x="0" y="55"/>
                        <a:pt x="0" y="55"/>
                      </a:cubicBezTo>
                      <a:close/>
                    </a:path>
                  </a:pathLst>
                </a:custGeom>
                <a:solidFill>
                  <a:schemeClr val="accent4">
                    <a:lumMod val="75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sp>
              <p:nvSpPr>
                <p:cNvPr id="71" name="Freeform 9"/>
                <p:cNvSpPr/>
                <p:nvPr/>
              </p:nvSpPr>
              <p:spPr bwMode="auto">
                <a:xfrm rot="16200000">
                  <a:off x="837801" y="4157584"/>
                  <a:ext cx="112923" cy="133364"/>
                </a:xfrm>
                <a:custGeom>
                  <a:avLst/>
                  <a:gdLst>
                    <a:gd name="T0" fmla="*/ 47 w 47"/>
                    <a:gd name="T1" fmla="*/ 55 h 55"/>
                    <a:gd name="T2" fmla="*/ 47 w 47"/>
                    <a:gd name="T3" fmla="*/ 0 h 55"/>
                    <a:gd name="T4" fmla="*/ 46 w 47"/>
                    <a:gd name="T5" fmla="*/ 0 h 55"/>
                    <a:gd name="T6" fmla="*/ 0 w 47"/>
                    <a:gd name="T7" fmla="*/ 46 h 55"/>
                    <a:gd name="T8" fmla="*/ 1 w 47"/>
                    <a:gd name="T9" fmla="*/ 55 h 55"/>
                    <a:gd name="T10" fmla="*/ 47 w 47"/>
                    <a:gd name="T11" fmla="*/ 55 h 55"/>
                  </a:gdLst>
                  <a:ahLst/>
                  <a:cxnLst>
                    <a:cxn ang="0">
                      <a:pos x="T0" y="T1"/>
                    </a:cxn>
                    <a:cxn ang="0">
                      <a:pos x="T2" y="T3"/>
                    </a:cxn>
                    <a:cxn ang="0">
                      <a:pos x="T4" y="T5"/>
                    </a:cxn>
                    <a:cxn ang="0">
                      <a:pos x="T6" y="T7"/>
                    </a:cxn>
                    <a:cxn ang="0">
                      <a:pos x="T8" y="T9"/>
                    </a:cxn>
                    <a:cxn ang="0">
                      <a:pos x="T10" y="T11"/>
                    </a:cxn>
                  </a:cxnLst>
                  <a:rect l="0" t="0" r="r" b="b"/>
                  <a:pathLst>
                    <a:path w="47" h="55">
                      <a:moveTo>
                        <a:pt x="47" y="55"/>
                      </a:moveTo>
                      <a:cubicBezTo>
                        <a:pt x="47" y="0"/>
                        <a:pt x="47" y="0"/>
                        <a:pt x="47" y="0"/>
                      </a:cubicBezTo>
                      <a:cubicBezTo>
                        <a:pt x="47" y="0"/>
                        <a:pt x="46" y="0"/>
                        <a:pt x="46" y="0"/>
                      </a:cubicBezTo>
                      <a:cubicBezTo>
                        <a:pt x="21" y="0"/>
                        <a:pt x="0" y="21"/>
                        <a:pt x="0" y="46"/>
                      </a:cubicBezTo>
                      <a:cubicBezTo>
                        <a:pt x="0" y="49"/>
                        <a:pt x="1" y="52"/>
                        <a:pt x="1" y="55"/>
                      </a:cubicBezTo>
                      <a:cubicBezTo>
                        <a:pt x="47" y="55"/>
                        <a:pt x="47" y="55"/>
                        <a:pt x="47" y="55"/>
                      </a:cubicBezTo>
                      <a:close/>
                    </a:path>
                  </a:pathLst>
                </a:custGeom>
                <a:solidFill>
                  <a:schemeClr val="accent4">
                    <a:lumMod val="75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sp>
              <p:nvSpPr>
                <p:cNvPr id="92" name="矩形 91"/>
                <p:cNvSpPr/>
                <p:nvPr/>
              </p:nvSpPr>
              <p:spPr>
                <a:xfrm>
                  <a:off x="1435657" y="3353149"/>
                  <a:ext cx="2921304" cy="110825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rPr>
                    <a:t>工业生产使用部分允许全部分割销售，</a:t>
                  </a:r>
                  <a:r>
                    <a:rPr kumimoji="0" lang="zh-CN" altLang="en-US" sz="16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rPr>
                    <a:t>降低</a:t>
                  </a:r>
                  <a:r>
                    <a:rPr kumimoji="0" lang="zh-CN" altLang="zh-CN" sz="16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rPr>
                    <a:t>分割销售</a:t>
                  </a:r>
                  <a:r>
                    <a:rPr kumimoji="0" lang="zh-CN" altLang="en-US" sz="16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rPr>
                    <a:t>单元</a:t>
                  </a:r>
                  <a:r>
                    <a:rPr kumimoji="0" lang="zh-CN" altLang="zh-CN" sz="16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rPr>
                    <a:t>最小面积</a:t>
                  </a:r>
                  <a:endParaRPr kumimoji="0" lang="zh-CN" altLang="en-US" sz="16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17435" name="矩形 112"/>
              <p:cNvSpPr/>
              <p:nvPr/>
            </p:nvSpPr>
            <p:spPr>
              <a:xfrm>
                <a:off x="885925" y="3926418"/>
                <a:ext cx="495700" cy="615689"/>
              </a:xfrm>
              <a:prstGeom prst="rect">
                <a:avLst/>
              </a:prstGeom>
              <a:noFill/>
              <a:ln w="9525">
                <a:noFill/>
              </a:ln>
            </p:spPr>
            <p:txBody>
              <a:bodyPr wrap="none" anchor="t">
                <a:spAutoFit/>
              </a:bodyPr>
              <a:lstStyle/>
              <a:p>
                <a:pPr algn="ctr"/>
                <a:r>
                  <a:rPr lang="en-US" altLang="zh-CN" sz="2400" b="1" dirty="0">
                    <a:solidFill>
                      <a:schemeClr val="bg1"/>
                    </a:solidFill>
                    <a:latin typeface="Calibri" panose="020F0502020204030204" charset="0"/>
                    <a:ea typeface="宋体" panose="02010600030101010101" pitchFamily="2" charset="-122"/>
                  </a:rPr>
                  <a:t>03</a:t>
                </a:r>
              </a:p>
            </p:txBody>
          </p:sp>
        </p:grpSp>
      </p:grpSp>
      <p:grpSp>
        <p:nvGrpSpPr>
          <p:cNvPr id="116" name="组合 115"/>
          <p:cNvGrpSpPr/>
          <p:nvPr/>
        </p:nvGrpSpPr>
        <p:grpSpPr>
          <a:xfrm>
            <a:off x="4433888" y="843558"/>
            <a:ext cx="3738562" cy="1192212"/>
            <a:chOff x="4289692" y="1572895"/>
            <a:chExt cx="3739365" cy="1212112"/>
          </a:xfrm>
        </p:grpSpPr>
        <p:grpSp>
          <p:nvGrpSpPr>
            <p:cNvPr id="17437" name="组合 116"/>
            <p:cNvGrpSpPr/>
            <p:nvPr/>
          </p:nvGrpSpPr>
          <p:grpSpPr>
            <a:xfrm>
              <a:off x="4289692" y="1572895"/>
              <a:ext cx="3739365" cy="1212112"/>
              <a:chOff x="4289692" y="2397088"/>
              <a:chExt cx="3739365" cy="1212112"/>
            </a:xfrm>
          </p:grpSpPr>
          <p:grpSp>
            <p:nvGrpSpPr>
              <p:cNvPr id="17438" name="Group 9"/>
              <p:cNvGrpSpPr/>
              <p:nvPr/>
            </p:nvGrpSpPr>
            <p:grpSpPr>
              <a:xfrm rot="-5400000">
                <a:off x="5559855" y="1126925"/>
                <a:ext cx="1031912" cy="3572238"/>
                <a:chOff x="896938" y="771525"/>
                <a:chExt cx="1598613" cy="5534025"/>
              </a:xfrm>
            </p:grpSpPr>
            <p:sp>
              <p:nvSpPr>
                <p:cNvPr id="121" name="Freeform 5"/>
                <p:cNvSpPr/>
                <p:nvPr/>
              </p:nvSpPr>
              <p:spPr bwMode="auto">
                <a:xfrm>
                  <a:off x="910319" y="975693"/>
                  <a:ext cx="1540226" cy="5330485"/>
                </a:xfrm>
                <a:custGeom>
                  <a:avLst/>
                  <a:gdLst>
                    <a:gd name="T0" fmla="*/ 408 w 408"/>
                    <a:gd name="T1" fmla="*/ 16 h 1419"/>
                    <a:gd name="T2" fmla="*/ 408 w 408"/>
                    <a:gd name="T3" fmla="*/ 1404 h 1419"/>
                    <a:gd name="T4" fmla="*/ 392 w 408"/>
                    <a:gd name="T5" fmla="*/ 1419 h 1419"/>
                    <a:gd name="T6" fmla="*/ 16 w 408"/>
                    <a:gd name="T7" fmla="*/ 1419 h 1419"/>
                    <a:gd name="T8" fmla="*/ 0 w 408"/>
                    <a:gd name="T9" fmla="*/ 1404 h 1419"/>
                    <a:gd name="T10" fmla="*/ 0 w 408"/>
                    <a:gd name="T11" fmla="*/ 16 h 1419"/>
                    <a:gd name="T12" fmla="*/ 16 w 408"/>
                    <a:gd name="T13" fmla="*/ 0 h 1419"/>
                    <a:gd name="T14" fmla="*/ 392 w 408"/>
                    <a:gd name="T15" fmla="*/ 0 h 1419"/>
                    <a:gd name="T16" fmla="*/ 408 w 408"/>
                    <a:gd name="T17" fmla="*/ 16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1419">
                      <a:moveTo>
                        <a:pt x="408" y="16"/>
                      </a:moveTo>
                      <a:cubicBezTo>
                        <a:pt x="408" y="1404"/>
                        <a:pt x="408" y="1404"/>
                        <a:pt x="408" y="1404"/>
                      </a:cubicBezTo>
                      <a:cubicBezTo>
                        <a:pt x="408" y="1412"/>
                        <a:pt x="401" y="1419"/>
                        <a:pt x="392" y="1419"/>
                      </a:cubicBezTo>
                      <a:cubicBezTo>
                        <a:pt x="16" y="1419"/>
                        <a:pt x="16" y="1419"/>
                        <a:pt x="16" y="1419"/>
                      </a:cubicBezTo>
                      <a:cubicBezTo>
                        <a:pt x="8" y="1419"/>
                        <a:pt x="0" y="1412"/>
                        <a:pt x="0" y="1404"/>
                      </a:cubicBezTo>
                      <a:cubicBezTo>
                        <a:pt x="0" y="16"/>
                        <a:pt x="0" y="16"/>
                        <a:pt x="0" y="16"/>
                      </a:cubicBezTo>
                      <a:cubicBezTo>
                        <a:pt x="0" y="7"/>
                        <a:pt x="8" y="0"/>
                        <a:pt x="16" y="0"/>
                      </a:cubicBezTo>
                      <a:cubicBezTo>
                        <a:pt x="392" y="0"/>
                        <a:pt x="392" y="0"/>
                        <a:pt x="392" y="0"/>
                      </a:cubicBezTo>
                      <a:cubicBezTo>
                        <a:pt x="401" y="0"/>
                        <a:pt x="408" y="7"/>
                        <a:pt x="408" y="16"/>
                      </a:cubicBezTo>
                      <a:close/>
                    </a:path>
                  </a:pathLst>
                </a:custGeom>
                <a:solidFill>
                  <a:schemeClr val="tx1">
                    <a:lumMod val="10000"/>
                    <a:lumOff val="90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sp>
              <p:nvSpPr>
                <p:cNvPr id="122" name="Freeform 6"/>
                <p:cNvSpPr/>
                <p:nvPr/>
              </p:nvSpPr>
              <p:spPr bwMode="auto">
                <a:xfrm>
                  <a:off x="972829" y="975693"/>
                  <a:ext cx="1537725" cy="5330485"/>
                </a:xfrm>
                <a:custGeom>
                  <a:avLst/>
                  <a:gdLst>
                    <a:gd name="T0" fmla="*/ 407 w 407"/>
                    <a:gd name="T1" fmla="*/ 16 h 1419"/>
                    <a:gd name="T2" fmla="*/ 407 w 407"/>
                    <a:gd name="T3" fmla="*/ 1404 h 1419"/>
                    <a:gd name="T4" fmla="*/ 391 w 407"/>
                    <a:gd name="T5" fmla="*/ 1419 h 1419"/>
                    <a:gd name="T6" fmla="*/ 15 w 407"/>
                    <a:gd name="T7" fmla="*/ 1419 h 1419"/>
                    <a:gd name="T8" fmla="*/ 0 w 407"/>
                    <a:gd name="T9" fmla="*/ 1404 h 1419"/>
                    <a:gd name="T10" fmla="*/ 0 w 407"/>
                    <a:gd name="T11" fmla="*/ 16 h 1419"/>
                    <a:gd name="T12" fmla="*/ 15 w 407"/>
                    <a:gd name="T13" fmla="*/ 0 h 1419"/>
                    <a:gd name="T14" fmla="*/ 391 w 407"/>
                    <a:gd name="T15" fmla="*/ 0 h 1419"/>
                    <a:gd name="T16" fmla="*/ 407 w 407"/>
                    <a:gd name="T17" fmla="*/ 16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1419">
                      <a:moveTo>
                        <a:pt x="407" y="16"/>
                      </a:moveTo>
                      <a:cubicBezTo>
                        <a:pt x="407" y="1404"/>
                        <a:pt x="407" y="1404"/>
                        <a:pt x="407" y="1404"/>
                      </a:cubicBezTo>
                      <a:cubicBezTo>
                        <a:pt x="407" y="1412"/>
                        <a:pt x="400" y="1419"/>
                        <a:pt x="391" y="1419"/>
                      </a:cubicBezTo>
                      <a:cubicBezTo>
                        <a:pt x="15" y="1419"/>
                        <a:pt x="15" y="1419"/>
                        <a:pt x="15" y="1419"/>
                      </a:cubicBezTo>
                      <a:cubicBezTo>
                        <a:pt x="7" y="1419"/>
                        <a:pt x="0" y="1412"/>
                        <a:pt x="0" y="1404"/>
                      </a:cubicBezTo>
                      <a:cubicBezTo>
                        <a:pt x="0" y="16"/>
                        <a:pt x="0" y="16"/>
                        <a:pt x="0" y="16"/>
                      </a:cubicBezTo>
                      <a:cubicBezTo>
                        <a:pt x="0" y="7"/>
                        <a:pt x="7" y="0"/>
                        <a:pt x="15" y="0"/>
                      </a:cubicBezTo>
                      <a:cubicBezTo>
                        <a:pt x="391" y="0"/>
                        <a:pt x="391" y="0"/>
                        <a:pt x="391" y="0"/>
                      </a:cubicBezTo>
                      <a:cubicBezTo>
                        <a:pt x="400" y="0"/>
                        <a:pt x="407" y="7"/>
                        <a:pt x="407" y="16"/>
                      </a:cubicBezTo>
                      <a:close/>
                    </a:path>
                  </a:pathLst>
                </a:custGeom>
                <a:solidFill>
                  <a:schemeClr val="bg1">
                    <a:lumMod val="95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sp>
              <p:nvSpPr>
                <p:cNvPr id="17441" name="Freeform 7"/>
                <p:cNvSpPr/>
                <p:nvPr/>
              </p:nvSpPr>
              <p:spPr>
                <a:xfrm>
                  <a:off x="1135062" y="771527"/>
                  <a:ext cx="1177925" cy="938890"/>
                </a:xfrm>
                <a:custGeom>
                  <a:avLst/>
                  <a:gdLst/>
                  <a:ahLst/>
                  <a:cxnLst>
                    <a:cxn ang="0">
                      <a:pos x="0" y="0"/>
                    </a:cxn>
                    <a:cxn ang="0">
                      <a:pos x="1177925" y="0"/>
                    </a:cxn>
                    <a:cxn ang="0">
                      <a:pos x="1177925" y="938890"/>
                    </a:cxn>
                    <a:cxn ang="0">
                      <a:pos x="0" y="938890"/>
                    </a:cxn>
                    <a:cxn ang="0">
                      <a:pos x="0" y="0"/>
                    </a:cxn>
                  </a:cxnLst>
                  <a:rect l="0" t="0" r="0" b="0"/>
                  <a:pathLst>
                    <a:path w="742" h="927">
                      <a:moveTo>
                        <a:pt x="0" y="0"/>
                      </a:moveTo>
                      <a:lnTo>
                        <a:pt x="742" y="0"/>
                      </a:lnTo>
                      <a:lnTo>
                        <a:pt x="742" y="927"/>
                      </a:lnTo>
                      <a:lnTo>
                        <a:pt x="0" y="927"/>
                      </a:lnTo>
                      <a:lnTo>
                        <a:pt x="0" y="0"/>
                      </a:lnTo>
                      <a:close/>
                    </a:path>
                  </a:pathLst>
                </a:custGeom>
                <a:solidFill>
                  <a:schemeClr val="accent1"/>
                </a:solidFill>
                <a:ln w="9525">
                  <a:noFill/>
                </a:ln>
              </p:spPr>
              <p:txBody>
                <a:bodyPr/>
                <a:lstStyle/>
                <a:p>
                  <a:endParaRPr lang="zh-CN" altLang="en-US"/>
                </a:p>
              </p:txBody>
            </p:sp>
            <p:sp>
              <p:nvSpPr>
                <p:cNvPr id="124" name="Freeform 8"/>
                <p:cNvSpPr/>
                <p:nvPr/>
              </p:nvSpPr>
              <p:spPr bwMode="auto">
                <a:xfrm>
                  <a:off x="2313026" y="771526"/>
                  <a:ext cx="177525" cy="206627"/>
                </a:xfrm>
                <a:custGeom>
                  <a:avLst/>
                  <a:gdLst>
                    <a:gd name="T0" fmla="*/ 0 w 47"/>
                    <a:gd name="T1" fmla="*/ 55 h 55"/>
                    <a:gd name="T2" fmla="*/ 0 w 47"/>
                    <a:gd name="T3" fmla="*/ 0 h 55"/>
                    <a:gd name="T4" fmla="*/ 2 w 47"/>
                    <a:gd name="T5" fmla="*/ 0 h 55"/>
                    <a:gd name="T6" fmla="*/ 47 w 47"/>
                    <a:gd name="T7" fmla="*/ 46 h 55"/>
                    <a:gd name="T8" fmla="*/ 47 w 47"/>
                    <a:gd name="T9" fmla="*/ 55 h 55"/>
                    <a:gd name="T10" fmla="*/ 0 w 47"/>
                    <a:gd name="T11" fmla="*/ 55 h 55"/>
                  </a:gdLst>
                  <a:ahLst/>
                  <a:cxnLst>
                    <a:cxn ang="0">
                      <a:pos x="T0" y="T1"/>
                    </a:cxn>
                    <a:cxn ang="0">
                      <a:pos x="T2" y="T3"/>
                    </a:cxn>
                    <a:cxn ang="0">
                      <a:pos x="T4" y="T5"/>
                    </a:cxn>
                    <a:cxn ang="0">
                      <a:pos x="T6" y="T7"/>
                    </a:cxn>
                    <a:cxn ang="0">
                      <a:pos x="T8" y="T9"/>
                    </a:cxn>
                    <a:cxn ang="0">
                      <a:pos x="T10" y="T11"/>
                    </a:cxn>
                  </a:cxnLst>
                  <a:rect l="0" t="0" r="r" b="b"/>
                  <a:pathLst>
                    <a:path w="47" h="55">
                      <a:moveTo>
                        <a:pt x="0" y="55"/>
                      </a:moveTo>
                      <a:cubicBezTo>
                        <a:pt x="0" y="0"/>
                        <a:pt x="0" y="0"/>
                        <a:pt x="0" y="0"/>
                      </a:cubicBezTo>
                      <a:cubicBezTo>
                        <a:pt x="1" y="0"/>
                        <a:pt x="2" y="0"/>
                        <a:pt x="2" y="0"/>
                      </a:cubicBezTo>
                      <a:cubicBezTo>
                        <a:pt x="27" y="0"/>
                        <a:pt x="47" y="21"/>
                        <a:pt x="47" y="46"/>
                      </a:cubicBezTo>
                      <a:cubicBezTo>
                        <a:pt x="47" y="49"/>
                        <a:pt x="47" y="52"/>
                        <a:pt x="47" y="55"/>
                      </a:cubicBezTo>
                      <a:cubicBezTo>
                        <a:pt x="0" y="55"/>
                        <a:pt x="0" y="55"/>
                        <a:pt x="0" y="55"/>
                      </a:cubicBezTo>
                      <a:close/>
                    </a:path>
                  </a:pathLst>
                </a:custGeom>
                <a:solidFill>
                  <a:schemeClr val="accent1">
                    <a:lumMod val="75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sp>
              <p:nvSpPr>
                <p:cNvPr id="125" name="Freeform 9"/>
                <p:cNvSpPr/>
                <p:nvPr/>
              </p:nvSpPr>
              <p:spPr bwMode="auto">
                <a:xfrm>
                  <a:off x="960325" y="773984"/>
                  <a:ext cx="175026" cy="206627"/>
                </a:xfrm>
                <a:custGeom>
                  <a:avLst/>
                  <a:gdLst>
                    <a:gd name="T0" fmla="*/ 47 w 47"/>
                    <a:gd name="T1" fmla="*/ 55 h 55"/>
                    <a:gd name="T2" fmla="*/ 47 w 47"/>
                    <a:gd name="T3" fmla="*/ 0 h 55"/>
                    <a:gd name="T4" fmla="*/ 46 w 47"/>
                    <a:gd name="T5" fmla="*/ 0 h 55"/>
                    <a:gd name="T6" fmla="*/ 0 w 47"/>
                    <a:gd name="T7" fmla="*/ 46 h 55"/>
                    <a:gd name="T8" fmla="*/ 1 w 47"/>
                    <a:gd name="T9" fmla="*/ 55 h 55"/>
                    <a:gd name="T10" fmla="*/ 47 w 47"/>
                    <a:gd name="T11" fmla="*/ 55 h 55"/>
                  </a:gdLst>
                  <a:ahLst/>
                  <a:cxnLst>
                    <a:cxn ang="0">
                      <a:pos x="T0" y="T1"/>
                    </a:cxn>
                    <a:cxn ang="0">
                      <a:pos x="T2" y="T3"/>
                    </a:cxn>
                    <a:cxn ang="0">
                      <a:pos x="T4" y="T5"/>
                    </a:cxn>
                    <a:cxn ang="0">
                      <a:pos x="T6" y="T7"/>
                    </a:cxn>
                    <a:cxn ang="0">
                      <a:pos x="T8" y="T9"/>
                    </a:cxn>
                    <a:cxn ang="0">
                      <a:pos x="T10" y="T11"/>
                    </a:cxn>
                  </a:cxnLst>
                  <a:rect l="0" t="0" r="r" b="b"/>
                  <a:pathLst>
                    <a:path w="47" h="55">
                      <a:moveTo>
                        <a:pt x="47" y="55"/>
                      </a:moveTo>
                      <a:cubicBezTo>
                        <a:pt x="47" y="0"/>
                        <a:pt x="47" y="0"/>
                        <a:pt x="47" y="0"/>
                      </a:cubicBezTo>
                      <a:cubicBezTo>
                        <a:pt x="47" y="0"/>
                        <a:pt x="46" y="0"/>
                        <a:pt x="46" y="0"/>
                      </a:cubicBezTo>
                      <a:cubicBezTo>
                        <a:pt x="21" y="0"/>
                        <a:pt x="0" y="21"/>
                        <a:pt x="0" y="46"/>
                      </a:cubicBezTo>
                      <a:cubicBezTo>
                        <a:pt x="0" y="49"/>
                        <a:pt x="1" y="52"/>
                        <a:pt x="1" y="55"/>
                      </a:cubicBezTo>
                      <a:cubicBezTo>
                        <a:pt x="47" y="55"/>
                        <a:pt x="47" y="55"/>
                        <a:pt x="47" y="55"/>
                      </a:cubicBezTo>
                      <a:close/>
                    </a:path>
                  </a:pathLst>
                </a:custGeom>
                <a:solidFill>
                  <a:schemeClr val="accent1">
                    <a:lumMod val="75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grpSp>
          <p:sp>
            <p:nvSpPr>
              <p:cNvPr id="17444" name="矩形 119"/>
              <p:cNvSpPr/>
              <p:nvPr/>
            </p:nvSpPr>
            <p:spPr>
              <a:xfrm>
                <a:off x="4909071" y="2501164"/>
                <a:ext cx="3119986" cy="1108036"/>
              </a:xfrm>
              <a:prstGeom prst="rect">
                <a:avLst/>
              </a:prstGeom>
              <a:noFill/>
              <a:ln w="9525">
                <a:noFill/>
              </a:ln>
            </p:spPr>
            <p:txBody>
              <a:bodyPr anchor="t">
                <a:spAutoFit/>
              </a:bodyPr>
              <a:lstStyle/>
              <a:p>
                <a:r>
                  <a:rPr lang="zh-CN" altLang="zh-CN" sz="1600" b="1" dirty="0">
                    <a:solidFill>
                      <a:srgbClr val="0070C0"/>
                    </a:solidFill>
                    <a:latin typeface="微软雅黑" panose="020B0503020204020204" pitchFamily="34" charset="-122"/>
                    <a:ea typeface="微软雅黑" panose="020B0503020204020204" pitchFamily="34" charset="-122"/>
                  </a:rPr>
                  <a:t>集体建设用地</a:t>
                </a:r>
                <a:r>
                  <a:rPr lang="en-US" altLang="zh-CN" sz="1600" b="1" dirty="0">
                    <a:solidFill>
                      <a:srgbClr val="0070C0"/>
                    </a:solidFill>
                    <a:latin typeface="微软雅黑" panose="020B0503020204020204" pitchFamily="34" charset="-122"/>
                    <a:ea typeface="微软雅黑" panose="020B0503020204020204" pitchFamily="34" charset="-122"/>
                  </a:rPr>
                  <a:t>“</a:t>
                </a:r>
                <a:r>
                  <a:rPr lang="zh-CN" altLang="zh-CN" sz="1600" b="1" dirty="0">
                    <a:solidFill>
                      <a:srgbClr val="0070C0"/>
                    </a:solidFill>
                    <a:latin typeface="微软雅黑" panose="020B0503020204020204" pitchFamily="34" charset="-122"/>
                    <a:ea typeface="微软雅黑" panose="020B0503020204020204" pitchFamily="34" charset="-122"/>
                  </a:rPr>
                  <a:t>工改工</a:t>
                </a:r>
                <a:r>
                  <a:rPr lang="en-US" altLang="zh-CN" sz="1600" b="1" dirty="0">
                    <a:solidFill>
                      <a:srgbClr val="0070C0"/>
                    </a:solidFill>
                    <a:latin typeface="微软雅黑" panose="020B0503020204020204" pitchFamily="34" charset="-122"/>
                    <a:ea typeface="微软雅黑" panose="020B0503020204020204" pitchFamily="34" charset="-122"/>
                  </a:rPr>
                  <a:t>”</a:t>
                </a:r>
                <a:r>
                  <a:rPr lang="zh-CN" altLang="zh-CN" sz="1600" b="1" dirty="0">
                    <a:solidFill>
                      <a:srgbClr val="0070C0"/>
                    </a:solidFill>
                    <a:latin typeface="微软雅黑" panose="020B0503020204020204" pitchFamily="34" charset="-122"/>
                    <a:ea typeface="微软雅黑" panose="020B0503020204020204" pitchFamily="34" charset="-122"/>
                  </a:rPr>
                  <a:t>项目，经与集体协商可延长使用年限，无需公开交易</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grpSp>
        <p:sp>
          <p:nvSpPr>
            <p:cNvPr id="17445" name="矩形 117"/>
            <p:cNvSpPr/>
            <p:nvPr/>
          </p:nvSpPr>
          <p:spPr>
            <a:xfrm>
              <a:off x="4344845" y="1838035"/>
              <a:ext cx="495755" cy="615576"/>
            </a:xfrm>
            <a:prstGeom prst="rect">
              <a:avLst/>
            </a:prstGeom>
            <a:noFill/>
            <a:ln w="9525">
              <a:noFill/>
            </a:ln>
          </p:spPr>
          <p:txBody>
            <a:bodyPr wrap="none" anchor="t">
              <a:spAutoFit/>
            </a:bodyPr>
            <a:lstStyle/>
            <a:p>
              <a:pPr algn="ctr"/>
              <a:r>
                <a:rPr lang="en-US" altLang="zh-CN" sz="2400" b="1" dirty="0">
                  <a:solidFill>
                    <a:schemeClr val="bg1"/>
                  </a:solidFill>
                  <a:latin typeface="Calibri" panose="020F0502020204030204" charset="0"/>
                  <a:ea typeface="宋体" panose="02010600030101010101" pitchFamily="2" charset="-122"/>
                </a:rPr>
                <a:t>02</a:t>
              </a:r>
            </a:p>
          </p:txBody>
        </p:sp>
      </p:grpSp>
      <p:grpSp>
        <p:nvGrpSpPr>
          <p:cNvPr id="13" name="组合 12"/>
          <p:cNvGrpSpPr/>
          <p:nvPr/>
        </p:nvGrpSpPr>
        <p:grpSpPr>
          <a:xfrm>
            <a:off x="4433888" y="2080220"/>
            <a:ext cx="3571875" cy="1187450"/>
            <a:chOff x="4289692" y="3073987"/>
            <a:chExt cx="3572238" cy="1208053"/>
          </a:xfrm>
        </p:grpSpPr>
        <p:grpSp>
          <p:nvGrpSpPr>
            <p:cNvPr id="17447" name="组合 7"/>
            <p:cNvGrpSpPr/>
            <p:nvPr/>
          </p:nvGrpSpPr>
          <p:grpSpPr>
            <a:xfrm>
              <a:off x="4289692" y="3073987"/>
              <a:ext cx="3572238" cy="1208053"/>
              <a:chOff x="4289692" y="4116507"/>
              <a:chExt cx="3572238" cy="1208053"/>
            </a:xfrm>
          </p:grpSpPr>
          <p:grpSp>
            <p:nvGrpSpPr>
              <p:cNvPr id="17448" name="Group 16"/>
              <p:cNvGrpSpPr/>
              <p:nvPr/>
            </p:nvGrpSpPr>
            <p:grpSpPr>
              <a:xfrm rot="-5400000">
                <a:off x="5559855" y="2846344"/>
                <a:ext cx="1031912" cy="3572238"/>
                <a:chOff x="896938" y="771525"/>
                <a:chExt cx="1598613" cy="5534025"/>
              </a:xfrm>
            </p:grpSpPr>
            <p:sp>
              <p:nvSpPr>
                <p:cNvPr id="88" name="Freeform 5"/>
                <p:cNvSpPr/>
                <p:nvPr/>
              </p:nvSpPr>
              <p:spPr bwMode="auto">
                <a:xfrm>
                  <a:off x="909292" y="975669"/>
                  <a:ext cx="1541224" cy="5329882"/>
                </a:xfrm>
                <a:custGeom>
                  <a:avLst/>
                  <a:gdLst>
                    <a:gd name="T0" fmla="*/ 408 w 408"/>
                    <a:gd name="T1" fmla="*/ 16 h 1419"/>
                    <a:gd name="T2" fmla="*/ 408 w 408"/>
                    <a:gd name="T3" fmla="*/ 1404 h 1419"/>
                    <a:gd name="T4" fmla="*/ 392 w 408"/>
                    <a:gd name="T5" fmla="*/ 1419 h 1419"/>
                    <a:gd name="T6" fmla="*/ 16 w 408"/>
                    <a:gd name="T7" fmla="*/ 1419 h 1419"/>
                    <a:gd name="T8" fmla="*/ 0 w 408"/>
                    <a:gd name="T9" fmla="*/ 1404 h 1419"/>
                    <a:gd name="T10" fmla="*/ 0 w 408"/>
                    <a:gd name="T11" fmla="*/ 16 h 1419"/>
                    <a:gd name="T12" fmla="*/ 16 w 408"/>
                    <a:gd name="T13" fmla="*/ 0 h 1419"/>
                    <a:gd name="T14" fmla="*/ 392 w 408"/>
                    <a:gd name="T15" fmla="*/ 0 h 1419"/>
                    <a:gd name="T16" fmla="*/ 408 w 408"/>
                    <a:gd name="T17" fmla="*/ 16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1419">
                      <a:moveTo>
                        <a:pt x="408" y="16"/>
                      </a:moveTo>
                      <a:cubicBezTo>
                        <a:pt x="408" y="1404"/>
                        <a:pt x="408" y="1404"/>
                        <a:pt x="408" y="1404"/>
                      </a:cubicBezTo>
                      <a:cubicBezTo>
                        <a:pt x="408" y="1412"/>
                        <a:pt x="401" y="1419"/>
                        <a:pt x="392" y="1419"/>
                      </a:cubicBezTo>
                      <a:cubicBezTo>
                        <a:pt x="16" y="1419"/>
                        <a:pt x="16" y="1419"/>
                        <a:pt x="16" y="1419"/>
                      </a:cubicBezTo>
                      <a:cubicBezTo>
                        <a:pt x="8" y="1419"/>
                        <a:pt x="0" y="1412"/>
                        <a:pt x="0" y="1404"/>
                      </a:cubicBezTo>
                      <a:cubicBezTo>
                        <a:pt x="0" y="16"/>
                        <a:pt x="0" y="16"/>
                        <a:pt x="0" y="16"/>
                      </a:cubicBezTo>
                      <a:cubicBezTo>
                        <a:pt x="0" y="7"/>
                        <a:pt x="8" y="0"/>
                        <a:pt x="16" y="0"/>
                      </a:cubicBezTo>
                      <a:cubicBezTo>
                        <a:pt x="392" y="0"/>
                        <a:pt x="392" y="0"/>
                        <a:pt x="392" y="0"/>
                      </a:cubicBezTo>
                      <a:cubicBezTo>
                        <a:pt x="401" y="0"/>
                        <a:pt x="408" y="7"/>
                        <a:pt x="408" y="16"/>
                      </a:cubicBezTo>
                      <a:close/>
                    </a:path>
                  </a:pathLst>
                </a:custGeom>
                <a:solidFill>
                  <a:schemeClr val="tx1">
                    <a:lumMod val="10000"/>
                    <a:lumOff val="90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sp>
              <p:nvSpPr>
                <p:cNvPr id="15" name="Freeform 6"/>
                <p:cNvSpPr/>
                <p:nvPr/>
              </p:nvSpPr>
              <p:spPr bwMode="auto">
                <a:xfrm>
                  <a:off x="971840" y="975668"/>
                  <a:ext cx="1538723" cy="5329882"/>
                </a:xfrm>
                <a:custGeom>
                  <a:avLst/>
                  <a:gdLst>
                    <a:gd name="T0" fmla="*/ 407 w 407"/>
                    <a:gd name="T1" fmla="*/ 16 h 1419"/>
                    <a:gd name="T2" fmla="*/ 407 w 407"/>
                    <a:gd name="T3" fmla="*/ 1404 h 1419"/>
                    <a:gd name="T4" fmla="*/ 391 w 407"/>
                    <a:gd name="T5" fmla="*/ 1419 h 1419"/>
                    <a:gd name="T6" fmla="*/ 15 w 407"/>
                    <a:gd name="T7" fmla="*/ 1419 h 1419"/>
                    <a:gd name="T8" fmla="*/ 0 w 407"/>
                    <a:gd name="T9" fmla="*/ 1404 h 1419"/>
                    <a:gd name="T10" fmla="*/ 0 w 407"/>
                    <a:gd name="T11" fmla="*/ 16 h 1419"/>
                    <a:gd name="T12" fmla="*/ 15 w 407"/>
                    <a:gd name="T13" fmla="*/ 0 h 1419"/>
                    <a:gd name="T14" fmla="*/ 391 w 407"/>
                    <a:gd name="T15" fmla="*/ 0 h 1419"/>
                    <a:gd name="T16" fmla="*/ 407 w 407"/>
                    <a:gd name="T17" fmla="*/ 16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1419">
                      <a:moveTo>
                        <a:pt x="407" y="16"/>
                      </a:moveTo>
                      <a:cubicBezTo>
                        <a:pt x="407" y="1404"/>
                        <a:pt x="407" y="1404"/>
                        <a:pt x="407" y="1404"/>
                      </a:cubicBezTo>
                      <a:cubicBezTo>
                        <a:pt x="407" y="1412"/>
                        <a:pt x="400" y="1419"/>
                        <a:pt x="391" y="1419"/>
                      </a:cubicBezTo>
                      <a:cubicBezTo>
                        <a:pt x="15" y="1419"/>
                        <a:pt x="15" y="1419"/>
                        <a:pt x="15" y="1419"/>
                      </a:cubicBezTo>
                      <a:cubicBezTo>
                        <a:pt x="7" y="1419"/>
                        <a:pt x="0" y="1412"/>
                        <a:pt x="0" y="1404"/>
                      </a:cubicBezTo>
                      <a:cubicBezTo>
                        <a:pt x="0" y="16"/>
                        <a:pt x="0" y="16"/>
                        <a:pt x="0" y="16"/>
                      </a:cubicBezTo>
                      <a:cubicBezTo>
                        <a:pt x="0" y="7"/>
                        <a:pt x="7" y="0"/>
                        <a:pt x="15" y="0"/>
                      </a:cubicBezTo>
                      <a:cubicBezTo>
                        <a:pt x="391" y="0"/>
                        <a:pt x="391" y="0"/>
                        <a:pt x="391" y="0"/>
                      </a:cubicBezTo>
                      <a:cubicBezTo>
                        <a:pt x="400" y="0"/>
                        <a:pt x="407" y="7"/>
                        <a:pt x="407" y="16"/>
                      </a:cubicBezTo>
                      <a:close/>
                    </a:path>
                  </a:pathLst>
                </a:custGeom>
                <a:solidFill>
                  <a:schemeClr val="bg1">
                    <a:lumMod val="95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sp>
              <p:nvSpPr>
                <p:cNvPr id="17" name="Freeform 7"/>
                <p:cNvSpPr/>
                <p:nvPr/>
              </p:nvSpPr>
              <p:spPr bwMode="auto">
                <a:xfrm>
                  <a:off x="1149483" y="771526"/>
                  <a:ext cx="1178435" cy="939554"/>
                </a:xfrm>
                <a:custGeom>
                  <a:avLst/>
                  <a:gdLst>
                    <a:gd name="T0" fmla="*/ 0 w 742"/>
                    <a:gd name="T1" fmla="*/ 0 h 927"/>
                    <a:gd name="T2" fmla="*/ 742 w 742"/>
                    <a:gd name="T3" fmla="*/ 0 h 927"/>
                    <a:gd name="T4" fmla="*/ 742 w 742"/>
                    <a:gd name="T5" fmla="*/ 927 h 927"/>
                    <a:gd name="T6" fmla="*/ 0 w 742"/>
                    <a:gd name="T7" fmla="*/ 927 h 927"/>
                    <a:gd name="T8" fmla="*/ 0 w 742"/>
                    <a:gd name="T9" fmla="*/ 0 h 927"/>
                    <a:gd name="T10" fmla="*/ 0 w 742"/>
                    <a:gd name="T11" fmla="*/ 0 h 927"/>
                  </a:gdLst>
                  <a:ahLst/>
                  <a:cxnLst>
                    <a:cxn ang="0">
                      <a:pos x="T0" y="T1"/>
                    </a:cxn>
                    <a:cxn ang="0">
                      <a:pos x="T2" y="T3"/>
                    </a:cxn>
                    <a:cxn ang="0">
                      <a:pos x="T4" y="T5"/>
                    </a:cxn>
                    <a:cxn ang="0">
                      <a:pos x="T6" y="T7"/>
                    </a:cxn>
                    <a:cxn ang="0">
                      <a:pos x="T8" y="T9"/>
                    </a:cxn>
                    <a:cxn ang="0">
                      <a:pos x="T10" y="T11"/>
                    </a:cxn>
                  </a:cxnLst>
                  <a:rect l="0" t="0" r="r" b="b"/>
                  <a:pathLst>
                    <a:path w="742" h="927">
                      <a:moveTo>
                        <a:pt x="0" y="0"/>
                      </a:moveTo>
                      <a:lnTo>
                        <a:pt x="742" y="0"/>
                      </a:lnTo>
                      <a:lnTo>
                        <a:pt x="742" y="927"/>
                      </a:lnTo>
                      <a:lnTo>
                        <a:pt x="0" y="927"/>
                      </a:lnTo>
                      <a:lnTo>
                        <a:pt x="0" y="0"/>
                      </a:lnTo>
                      <a:lnTo>
                        <a:pt x="0" y="0"/>
                      </a:lnTo>
                      <a:close/>
                    </a:path>
                  </a:pathLst>
                </a:custGeom>
                <a:solidFill>
                  <a:schemeClr val="accent3"/>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dirty="0">
                    <a:ln>
                      <a:noFill/>
                    </a:ln>
                    <a:solidFill>
                      <a:schemeClr val="bg1"/>
                    </a:solidFill>
                    <a:effectLst/>
                    <a:uLnTx/>
                    <a:uFillTx/>
                    <a:latin typeface="Calibri" panose="020F0502020204030204" charset="0"/>
                    <a:ea typeface="宋体" panose="02010600030101010101" pitchFamily="2" charset="-122"/>
                    <a:cs typeface="+mn-cs"/>
                  </a:endParaRPr>
                </a:p>
              </p:txBody>
            </p:sp>
            <p:sp>
              <p:nvSpPr>
                <p:cNvPr id="91" name="Freeform 8"/>
                <p:cNvSpPr/>
                <p:nvPr/>
              </p:nvSpPr>
              <p:spPr bwMode="auto">
                <a:xfrm>
                  <a:off x="2312904" y="771524"/>
                  <a:ext cx="177642" cy="206604"/>
                </a:xfrm>
                <a:custGeom>
                  <a:avLst/>
                  <a:gdLst>
                    <a:gd name="T0" fmla="*/ 0 w 47"/>
                    <a:gd name="T1" fmla="*/ 55 h 55"/>
                    <a:gd name="T2" fmla="*/ 0 w 47"/>
                    <a:gd name="T3" fmla="*/ 0 h 55"/>
                    <a:gd name="T4" fmla="*/ 2 w 47"/>
                    <a:gd name="T5" fmla="*/ 0 h 55"/>
                    <a:gd name="T6" fmla="*/ 47 w 47"/>
                    <a:gd name="T7" fmla="*/ 46 h 55"/>
                    <a:gd name="T8" fmla="*/ 47 w 47"/>
                    <a:gd name="T9" fmla="*/ 55 h 55"/>
                    <a:gd name="T10" fmla="*/ 0 w 47"/>
                    <a:gd name="T11" fmla="*/ 55 h 55"/>
                  </a:gdLst>
                  <a:ahLst/>
                  <a:cxnLst>
                    <a:cxn ang="0">
                      <a:pos x="T0" y="T1"/>
                    </a:cxn>
                    <a:cxn ang="0">
                      <a:pos x="T2" y="T3"/>
                    </a:cxn>
                    <a:cxn ang="0">
                      <a:pos x="T4" y="T5"/>
                    </a:cxn>
                    <a:cxn ang="0">
                      <a:pos x="T6" y="T7"/>
                    </a:cxn>
                    <a:cxn ang="0">
                      <a:pos x="T8" y="T9"/>
                    </a:cxn>
                    <a:cxn ang="0">
                      <a:pos x="T10" y="T11"/>
                    </a:cxn>
                  </a:cxnLst>
                  <a:rect l="0" t="0" r="r" b="b"/>
                  <a:pathLst>
                    <a:path w="47" h="55">
                      <a:moveTo>
                        <a:pt x="0" y="55"/>
                      </a:moveTo>
                      <a:cubicBezTo>
                        <a:pt x="0" y="0"/>
                        <a:pt x="0" y="0"/>
                        <a:pt x="0" y="0"/>
                      </a:cubicBezTo>
                      <a:cubicBezTo>
                        <a:pt x="1" y="0"/>
                        <a:pt x="2" y="0"/>
                        <a:pt x="2" y="0"/>
                      </a:cubicBezTo>
                      <a:cubicBezTo>
                        <a:pt x="27" y="0"/>
                        <a:pt x="47" y="21"/>
                        <a:pt x="47" y="46"/>
                      </a:cubicBezTo>
                      <a:cubicBezTo>
                        <a:pt x="47" y="49"/>
                        <a:pt x="47" y="52"/>
                        <a:pt x="47" y="55"/>
                      </a:cubicBezTo>
                      <a:cubicBezTo>
                        <a:pt x="0" y="55"/>
                        <a:pt x="0" y="55"/>
                        <a:pt x="0" y="55"/>
                      </a:cubicBezTo>
                      <a:close/>
                    </a:path>
                  </a:pathLst>
                </a:custGeom>
                <a:solidFill>
                  <a:schemeClr val="accent3">
                    <a:lumMod val="75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sp>
              <p:nvSpPr>
                <p:cNvPr id="18" name="Freeform 9"/>
                <p:cNvSpPr/>
                <p:nvPr/>
              </p:nvSpPr>
              <p:spPr bwMode="auto">
                <a:xfrm>
                  <a:off x="956827" y="771524"/>
                  <a:ext cx="175139" cy="206604"/>
                </a:xfrm>
                <a:custGeom>
                  <a:avLst/>
                  <a:gdLst>
                    <a:gd name="T0" fmla="*/ 47 w 47"/>
                    <a:gd name="T1" fmla="*/ 55 h 55"/>
                    <a:gd name="T2" fmla="*/ 47 w 47"/>
                    <a:gd name="T3" fmla="*/ 0 h 55"/>
                    <a:gd name="T4" fmla="*/ 46 w 47"/>
                    <a:gd name="T5" fmla="*/ 0 h 55"/>
                    <a:gd name="T6" fmla="*/ 0 w 47"/>
                    <a:gd name="T7" fmla="*/ 46 h 55"/>
                    <a:gd name="T8" fmla="*/ 1 w 47"/>
                    <a:gd name="T9" fmla="*/ 55 h 55"/>
                    <a:gd name="T10" fmla="*/ 47 w 47"/>
                    <a:gd name="T11" fmla="*/ 55 h 55"/>
                  </a:gdLst>
                  <a:ahLst/>
                  <a:cxnLst>
                    <a:cxn ang="0">
                      <a:pos x="T0" y="T1"/>
                    </a:cxn>
                    <a:cxn ang="0">
                      <a:pos x="T2" y="T3"/>
                    </a:cxn>
                    <a:cxn ang="0">
                      <a:pos x="T4" y="T5"/>
                    </a:cxn>
                    <a:cxn ang="0">
                      <a:pos x="T6" y="T7"/>
                    </a:cxn>
                    <a:cxn ang="0">
                      <a:pos x="T8" y="T9"/>
                    </a:cxn>
                    <a:cxn ang="0">
                      <a:pos x="T10" y="T11"/>
                    </a:cxn>
                  </a:cxnLst>
                  <a:rect l="0" t="0" r="r" b="b"/>
                  <a:pathLst>
                    <a:path w="47" h="55">
                      <a:moveTo>
                        <a:pt x="47" y="55"/>
                      </a:moveTo>
                      <a:cubicBezTo>
                        <a:pt x="47" y="0"/>
                        <a:pt x="47" y="0"/>
                        <a:pt x="47" y="0"/>
                      </a:cubicBezTo>
                      <a:cubicBezTo>
                        <a:pt x="47" y="0"/>
                        <a:pt x="46" y="0"/>
                        <a:pt x="46" y="0"/>
                      </a:cubicBezTo>
                      <a:cubicBezTo>
                        <a:pt x="21" y="0"/>
                        <a:pt x="0" y="21"/>
                        <a:pt x="0" y="46"/>
                      </a:cubicBezTo>
                      <a:cubicBezTo>
                        <a:pt x="0" y="49"/>
                        <a:pt x="1" y="52"/>
                        <a:pt x="1" y="55"/>
                      </a:cubicBezTo>
                      <a:cubicBezTo>
                        <a:pt x="47" y="55"/>
                        <a:pt x="47" y="55"/>
                        <a:pt x="47" y="55"/>
                      </a:cubicBezTo>
                      <a:close/>
                    </a:path>
                  </a:pathLst>
                </a:custGeom>
                <a:solidFill>
                  <a:schemeClr val="accent3">
                    <a:lumMod val="75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grpSp>
          <p:sp>
            <p:nvSpPr>
              <p:cNvPr id="87" name="矩形 86"/>
              <p:cNvSpPr/>
              <p:nvPr/>
            </p:nvSpPr>
            <p:spPr>
              <a:xfrm>
                <a:off x="4908880" y="4216640"/>
                <a:ext cx="2843501" cy="1107920"/>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sym typeface="+mn-ea"/>
                  </a:rPr>
                  <a:t>“</a:t>
                </a:r>
                <a:r>
                  <a:rPr kumimoji="0" lang="zh-CN" altLang="zh-CN" sz="1600" b="1"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sym typeface="+mn-ea"/>
                  </a:rPr>
                  <a:t>工改</a:t>
                </a:r>
                <a:r>
                  <a:rPr kumimoji="0" lang="en-US" altLang="zh-CN" sz="1600" b="1"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sym typeface="+mn-ea"/>
                  </a:rPr>
                  <a:t>M0”</a:t>
                </a:r>
                <a:r>
                  <a:rPr kumimoji="0" lang="zh-CN" altLang="zh-CN" sz="1600" b="1"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sym typeface="+mn-ea"/>
                  </a:rPr>
                  <a:t>土地使用最高年限</a:t>
                </a:r>
                <a:r>
                  <a:rPr kumimoji="0" lang="en-US" altLang="zh-CN" sz="1600" b="1"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sym typeface="+mn-ea"/>
                  </a:rPr>
                  <a:t>50</a:t>
                </a:r>
                <a:r>
                  <a:rPr kumimoji="0" lang="zh-CN" altLang="zh-CN" sz="1600" b="1"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sym typeface="+mn-ea"/>
                  </a:rPr>
                  <a:t>年，支持与其他类型用地混合利用</a:t>
                </a:r>
                <a:endParaRPr kumimoji="0" lang="zh-CN" altLang="en-US" sz="1600" b="1"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17455" name="矩形 113"/>
            <p:cNvSpPr/>
            <p:nvPr/>
          </p:nvSpPr>
          <p:spPr>
            <a:xfrm>
              <a:off x="4344873" y="3307099"/>
              <a:ext cx="495699" cy="615576"/>
            </a:xfrm>
            <a:prstGeom prst="rect">
              <a:avLst/>
            </a:prstGeom>
            <a:noFill/>
            <a:ln w="9525">
              <a:noFill/>
            </a:ln>
          </p:spPr>
          <p:txBody>
            <a:bodyPr wrap="none" anchor="t">
              <a:spAutoFit/>
            </a:bodyPr>
            <a:lstStyle/>
            <a:p>
              <a:pPr algn="ctr"/>
              <a:r>
                <a:rPr lang="en-US" altLang="zh-CN" sz="2400" b="1" dirty="0">
                  <a:solidFill>
                    <a:schemeClr val="bg1"/>
                  </a:solidFill>
                  <a:latin typeface="Calibri" panose="020F0502020204030204" charset="0"/>
                  <a:ea typeface="宋体" panose="02010600030101010101" pitchFamily="2" charset="-122"/>
                </a:rPr>
                <a:t>04</a:t>
              </a:r>
            </a:p>
          </p:txBody>
        </p:sp>
      </p:grpSp>
      <p:grpSp>
        <p:nvGrpSpPr>
          <p:cNvPr id="60" name="组合 59"/>
          <p:cNvGrpSpPr/>
          <p:nvPr/>
        </p:nvGrpSpPr>
        <p:grpSpPr>
          <a:xfrm>
            <a:off x="965249" y="3823048"/>
            <a:ext cx="3578227" cy="1016000"/>
            <a:chOff x="4283341" y="3064297"/>
            <a:chExt cx="3578591" cy="1033628"/>
          </a:xfrm>
        </p:grpSpPr>
        <p:grpSp>
          <p:nvGrpSpPr>
            <p:cNvPr id="61" name="组合 7"/>
            <p:cNvGrpSpPr/>
            <p:nvPr/>
          </p:nvGrpSpPr>
          <p:grpSpPr>
            <a:xfrm>
              <a:off x="4283341" y="3064297"/>
              <a:ext cx="3578591" cy="1033628"/>
              <a:chOff x="4283341" y="4106817"/>
              <a:chExt cx="3578591" cy="1033628"/>
            </a:xfrm>
          </p:grpSpPr>
          <p:grpSp>
            <p:nvGrpSpPr>
              <p:cNvPr id="64" name="Group 16"/>
              <p:cNvGrpSpPr/>
              <p:nvPr/>
            </p:nvGrpSpPr>
            <p:grpSpPr>
              <a:xfrm rot="-5400000">
                <a:off x="5555823" y="2834335"/>
                <a:ext cx="1033628" cy="3578591"/>
                <a:chOff x="909292" y="761686"/>
                <a:chExt cx="1601272" cy="5543867"/>
              </a:xfrm>
            </p:grpSpPr>
            <p:sp>
              <p:nvSpPr>
                <p:cNvPr id="66" name="Freeform 5"/>
                <p:cNvSpPr/>
                <p:nvPr/>
              </p:nvSpPr>
              <p:spPr bwMode="auto">
                <a:xfrm>
                  <a:off x="909292" y="975669"/>
                  <a:ext cx="1541224" cy="5329882"/>
                </a:xfrm>
                <a:custGeom>
                  <a:avLst/>
                  <a:gdLst>
                    <a:gd name="T0" fmla="*/ 408 w 408"/>
                    <a:gd name="T1" fmla="*/ 16 h 1419"/>
                    <a:gd name="T2" fmla="*/ 408 w 408"/>
                    <a:gd name="T3" fmla="*/ 1404 h 1419"/>
                    <a:gd name="T4" fmla="*/ 392 w 408"/>
                    <a:gd name="T5" fmla="*/ 1419 h 1419"/>
                    <a:gd name="T6" fmla="*/ 16 w 408"/>
                    <a:gd name="T7" fmla="*/ 1419 h 1419"/>
                    <a:gd name="T8" fmla="*/ 0 w 408"/>
                    <a:gd name="T9" fmla="*/ 1404 h 1419"/>
                    <a:gd name="T10" fmla="*/ 0 w 408"/>
                    <a:gd name="T11" fmla="*/ 16 h 1419"/>
                    <a:gd name="T12" fmla="*/ 16 w 408"/>
                    <a:gd name="T13" fmla="*/ 0 h 1419"/>
                    <a:gd name="T14" fmla="*/ 392 w 408"/>
                    <a:gd name="T15" fmla="*/ 0 h 1419"/>
                    <a:gd name="T16" fmla="*/ 408 w 408"/>
                    <a:gd name="T17" fmla="*/ 16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1419">
                      <a:moveTo>
                        <a:pt x="408" y="16"/>
                      </a:moveTo>
                      <a:cubicBezTo>
                        <a:pt x="408" y="1404"/>
                        <a:pt x="408" y="1404"/>
                        <a:pt x="408" y="1404"/>
                      </a:cubicBezTo>
                      <a:cubicBezTo>
                        <a:pt x="408" y="1412"/>
                        <a:pt x="401" y="1419"/>
                        <a:pt x="392" y="1419"/>
                      </a:cubicBezTo>
                      <a:cubicBezTo>
                        <a:pt x="16" y="1419"/>
                        <a:pt x="16" y="1419"/>
                        <a:pt x="16" y="1419"/>
                      </a:cubicBezTo>
                      <a:cubicBezTo>
                        <a:pt x="8" y="1419"/>
                        <a:pt x="0" y="1412"/>
                        <a:pt x="0" y="1404"/>
                      </a:cubicBezTo>
                      <a:cubicBezTo>
                        <a:pt x="0" y="16"/>
                        <a:pt x="0" y="16"/>
                        <a:pt x="0" y="16"/>
                      </a:cubicBezTo>
                      <a:cubicBezTo>
                        <a:pt x="0" y="7"/>
                        <a:pt x="8" y="0"/>
                        <a:pt x="16" y="0"/>
                      </a:cubicBezTo>
                      <a:cubicBezTo>
                        <a:pt x="392" y="0"/>
                        <a:pt x="392" y="0"/>
                        <a:pt x="392" y="0"/>
                      </a:cubicBezTo>
                      <a:cubicBezTo>
                        <a:pt x="401" y="0"/>
                        <a:pt x="408" y="7"/>
                        <a:pt x="408" y="16"/>
                      </a:cubicBezTo>
                      <a:close/>
                    </a:path>
                  </a:pathLst>
                </a:custGeom>
                <a:solidFill>
                  <a:schemeClr val="tx1">
                    <a:lumMod val="10000"/>
                    <a:lumOff val="90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sp>
              <p:nvSpPr>
                <p:cNvPr id="67" name="Freeform 6"/>
                <p:cNvSpPr/>
                <p:nvPr/>
              </p:nvSpPr>
              <p:spPr bwMode="auto">
                <a:xfrm>
                  <a:off x="971841" y="975670"/>
                  <a:ext cx="1538723" cy="5329883"/>
                </a:xfrm>
                <a:custGeom>
                  <a:avLst/>
                  <a:gdLst>
                    <a:gd name="T0" fmla="*/ 407 w 407"/>
                    <a:gd name="T1" fmla="*/ 16 h 1419"/>
                    <a:gd name="T2" fmla="*/ 407 w 407"/>
                    <a:gd name="T3" fmla="*/ 1404 h 1419"/>
                    <a:gd name="T4" fmla="*/ 391 w 407"/>
                    <a:gd name="T5" fmla="*/ 1419 h 1419"/>
                    <a:gd name="T6" fmla="*/ 15 w 407"/>
                    <a:gd name="T7" fmla="*/ 1419 h 1419"/>
                    <a:gd name="T8" fmla="*/ 0 w 407"/>
                    <a:gd name="T9" fmla="*/ 1404 h 1419"/>
                    <a:gd name="T10" fmla="*/ 0 w 407"/>
                    <a:gd name="T11" fmla="*/ 16 h 1419"/>
                    <a:gd name="T12" fmla="*/ 15 w 407"/>
                    <a:gd name="T13" fmla="*/ 0 h 1419"/>
                    <a:gd name="T14" fmla="*/ 391 w 407"/>
                    <a:gd name="T15" fmla="*/ 0 h 1419"/>
                    <a:gd name="T16" fmla="*/ 407 w 407"/>
                    <a:gd name="T17" fmla="*/ 16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1419">
                      <a:moveTo>
                        <a:pt x="407" y="16"/>
                      </a:moveTo>
                      <a:cubicBezTo>
                        <a:pt x="407" y="1404"/>
                        <a:pt x="407" y="1404"/>
                        <a:pt x="407" y="1404"/>
                      </a:cubicBezTo>
                      <a:cubicBezTo>
                        <a:pt x="407" y="1412"/>
                        <a:pt x="400" y="1419"/>
                        <a:pt x="391" y="1419"/>
                      </a:cubicBezTo>
                      <a:cubicBezTo>
                        <a:pt x="15" y="1419"/>
                        <a:pt x="15" y="1419"/>
                        <a:pt x="15" y="1419"/>
                      </a:cubicBezTo>
                      <a:cubicBezTo>
                        <a:pt x="7" y="1419"/>
                        <a:pt x="0" y="1412"/>
                        <a:pt x="0" y="1404"/>
                      </a:cubicBezTo>
                      <a:cubicBezTo>
                        <a:pt x="0" y="16"/>
                        <a:pt x="0" y="16"/>
                        <a:pt x="0" y="16"/>
                      </a:cubicBezTo>
                      <a:cubicBezTo>
                        <a:pt x="0" y="7"/>
                        <a:pt x="7" y="0"/>
                        <a:pt x="15" y="0"/>
                      </a:cubicBezTo>
                      <a:cubicBezTo>
                        <a:pt x="391" y="0"/>
                        <a:pt x="391" y="0"/>
                        <a:pt x="391" y="0"/>
                      </a:cubicBezTo>
                      <a:cubicBezTo>
                        <a:pt x="400" y="0"/>
                        <a:pt x="407" y="7"/>
                        <a:pt x="407" y="16"/>
                      </a:cubicBezTo>
                      <a:close/>
                    </a:path>
                  </a:pathLst>
                </a:custGeom>
                <a:solidFill>
                  <a:schemeClr val="bg1">
                    <a:lumMod val="95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sp>
              <p:nvSpPr>
                <p:cNvPr id="68" name="Freeform 7"/>
                <p:cNvSpPr/>
                <p:nvPr/>
              </p:nvSpPr>
              <p:spPr bwMode="auto">
                <a:xfrm>
                  <a:off x="1149483" y="771526"/>
                  <a:ext cx="1178435" cy="939554"/>
                </a:xfrm>
                <a:custGeom>
                  <a:avLst/>
                  <a:gdLst>
                    <a:gd name="T0" fmla="*/ 0 w 742"/>
                    <a:gd name="T1" fmla="*/ 0 h 927"/>
                    <a:gd name="T2" fmla="*/ 742 w 742"/>
                    <a:gd name="T3" fmla="*/ 0 h 927"/>
                    <a:gd name="T4" fmla="*/ 742 w 742"/>
                    <a:gd name="T5" fmla="*/ 927 h 927"/>
                    <a:gd name="T6" fmla="*/ 0 w 742"/>
                    <a:gd name="T7" fmla="*/ 927 h 927"/>
                    <a:gd name="T8" fmla="*/ 0 w 742"/>
                    <a:gd name="T9" fmla="*/ 0 h 927"/>
                    <a:gd name="T10" fmla="*/ 0 w 742"/>
                    <a:gd name="T11" fmla="*/ 0 h 927"/>
                  </a:gdLst>
                  <a:ahLst/>
                  <a:cxnLst>
                    <a:cxn ang="0">
                      <a:pos x="T0" y="T1"/>
                    </a:cxn>
                    <a:cxn ang="0">
                      <a:pos x="T2" y="T3"/>
                    </a:cxn>
                    <a:cxn ang="0">
                      <a:pos x="T4" y="T5"/>
                    </a:cxn>
                    <a:cxn ang="0">
                      <a:pos x="T6" y="T7"/>
                    </a:cxn>
                    <a:cxn ang="0">
                      <a:pos x="T8" y="T9"/>
                    </a:cxn>
                    <a:cxn ang="0">
                      <a:pos x="T10" y="T11"/>
                    </a:cxn>
                  </a:cxnLst>
                  <a:rect l="0" t="0" r="r" b="b"/>
                  <a:pathLst>
                    <a:path w="742" h="927">
                      <a:moveTo>
                        <a:pt x="0" y="0"/>
                      </a:moveTo>
                      <a:lnTo>
                        <a:pt x="742" y="0"/>
                      </a:lnTo>
                      <a:lnTo>
                        <a:pt x="742" y="927"/>
                      </a:lnTo>
                      <a:lnTo>
                        <a:pt x="0" y="927"/>
                      </a:lnTo>
                      <a:lnTo>
                        <a:pt x="0" y="0"/>
                      </a:lnTo>
                      <a:lnTo>
                        <a:pt x="0" y="0"/>
                      </a:lnTo>
                      <a:close/>
                    </a:path>
                  </a:pathLst>
                </a:custGeom>
                <a:solidFill>
                  <a:srgbClr val="7030A0"/>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dirty="0">
                    <a:ln>
                      <a:noFill/>
                    </a:ln>
                    <a:solidFill>
                      <a:schemeClr val="bg2"/>
                    </a:solidFill>
                    <a:effectLst/>
                    <a:uLnTx/>
                    <a:uFillTx/>
                    <a:latin typeface="Calibri" panose="020F0502020204030204" charset="0"/>
                    <a:ea typeface="宋体" panose="02010600030101010101" pitchFamily="2" charset="-122"/>
                    <a:cs typeface="+mn-cs"/>
                  </a:endParaRPr>
                </a:p>
              </p:txBody>
            </p:sp>
            <p:sp>
              <p:nvSpPr>
                <p:cNvPr id="72" name="Freeform 8"/>
                <p:cNvSpPr/>
                <p:nvPr/>
              </p:nvSpPr>
              <p:spPr bwMode="auto">
                <a:xfrm>
                  <a:off x="2312904" y="771524"/>
                  <a:ext cx="177642" cy="206604"/>
                </a:xfrm>
                <a:custGeom>
                  <a:avLst/>
                  <a:gdLst>
                    <a:gd name="T0" fmla="*/ 0 w 47"/>
                    <a:gd name="T1" fmla="*/ 55 h 55"/>
                    <a:gd name="T2" fmla="*/ 0 w 47"/>
                    <a:gd name="T3" fmla="*/ 0 h 55"/>
                    <a:gd name="T4" fmla="*/ 2 w 47"/>
                    <a:gd name="T5" fmla="*/ 0 h 55"/>
                    <a:gd name="T6" fmla="*/ 47 w 47"/>
                    <a:gd name="T7" fmla="*/ 46 h 55"/>
                    <a:gd name="T8" fmla="*/ 47 w 47"/>
                    <a:gd name="T9" fmla="*/ 55 h 55"/>
                    <a:gd name="T10" fmla="*/ 0 w 47"/>
                    <a:gd name="T11" fmla="*/ 55 h 55"/>
                  </a:gdLst>
                  <a:ahLst/>
                  <a:cxnLst>
                    <a:cxn ang="0">
                      <a:pos x="T0" y="T1"/>
                    </a:cxn>
                    <a:cxn ang="0">
                      <a:pos x="T2" y="T3"/>
                    </a:cxn>
                    <a:cxn ang="0">
                      <a:pos x="T4" y="T5"/>
                    </a:cxn>
                    <a:cxn ang="0">
                      <a:pos x="T6" y="T7"/>
                    </a:cxn>
                    <a:cxn ang="0">
                      <a:pos x="T8" y="T9"/>
                    </a:cxn>
                    <a:cxn ang="0">
                      <a:pos x="T10" y="T11"/>
                    </a:cxn>
                  </a:cxnLst>
                  <a:rect l="0" t="0" r="r" b="b"/>
                  <a:pathLst>
                    <a:path w="47" h="55">
                      <a:moveTo>
                        <a:pt x="0" y="55"/>
                      </a:moveTo>
                      <a:cubicBezTo>
                        <a:pt x="0" y="0"/>
                        <a:pt x="0" y="0"/>
                        <a:pt x="0" y="0"/>
                      </a:cubicBezTo>
                      <a:cubicBezTo>
                        <a:pt x="1" y="0"/>
                        <a:pt x="2" y="0"/>
                        <a:pt x="2" y="0"/>
                      </a:cubicBezTo>
                      <a:cubicBezTo>
                        <a:pt x="27" y="0"/>
                        <a:pt x="47" y="21"/>
                        <a:pt x="47" y="46"/>
                      </a:cubicBezTo>
                      <a:cubicBezTo>
                        <a:pt x="47" y="49"/>
                        <a:pt x="47" y="52"/>
                        <a:pt x="47" y="55"/>
                      </a:cubicBezTo>
                      <a:cubicBezTo>
                        <a:pt x="0" y="55"/>
                        <a:pt x="0" y="55"/>
                        <a:pt x="0" y="55"/>
                      </a:cubicBezTo>
                      <a:close/>
                    </a:path>
                  </a:pathLst>
                </a:custGeom>
                <a:solidFill>
                  <a:srgbClr val="7030A0"/>
                </a:solidFill>
                <a:ln>
                  <a:solidFill>
                    <a:srgbClr val="7030A0"/>
                  </a:solid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sp>
              <p:nvSpPr>
                <p:cNvPr id="73" name="Freeform 9"/>
                <p:cNvSpPr/>
                <p:nvPr/>
              </p:nvSpPr>
              <p:spPr bwMode="auto">
                <a:xfrm>
                  <a:off x="956827" y="761686"/>
                  <a:ext cx="175139" cy="206604"/>
                </a:xfrm>
                <a:custGeom>
                  <a:avLst/>
                  <a:gdLst>
                    <a:gd name="T0" fmla="*/ 47 w 47"/>
                    <a:gd name="T1" fmla="*/ 55 h 55"/>
                    <a:gd name="T2" fmla="*/ 47 w 47"/>
                    <a:gd name="T3" fmla="*/ 0 h 55"/>
                    <a:gd name="T4" fmla="*/ 46 w 47"/>
                    <a:gd name="T5" fmla="*/ 0 h 55"/>
                    <a:gd name="T6" fmla="*/ 0 w 47"/>
                    <a:gd name="T7" fmla="*/ 46 h 55"/>
                    <a:gd name="T8" fmla="*/ 1 w 47"/>
                    <a:gd name="T9" fmla="*/ 55 h 55"/>
                    <a:gd name="T10" fmla="*/ 47 w 47"/>
                    <a:gd name="T11" fmla="*/ 55 h 55"/>
                  </a:gdLst>
                  <a:ahLst/>
                  <a:cxnLst>
                    <a:cxn ang="0">
                      <a:pos x="T0" y="T1"/>
                    </a:cxn>
                    <a:cxn ang="0">
                      <a:pos x="T2" y="T3"/>
                    </a:cxn>
                    <a:cxn ang="0">
                      <a:pos x="T4" y="T5"/>
                    </a:cxn>
                    <a:cxn ang="0">
                      <a:pos x="T6" y="T7"/>
                    </a:cxn>
                    <a:cxn ang="0">
                      <a:pos x="T8" y="T9"/>
                    </a:cxn>
                    <a:cxn ang="0">
                      <a:pos x="T10" y="T11"/>
                    </a:cxn>
                  </a:cxnLst>
                  <a:rect l="0" t="0" r="r" b="b"/>
                  <a:pathLst>
                    <a:path w="47" h="55">
                      <a:moveTo>
                        <a:pt x="47" y="55"/>
                      </a:moveTo>
                      <a:cubicBezTo>
                        <a:pt x="47" y="0"/>
                        <a:pt x="47" y="0"/>
                        <a:pt x="47" y="0"/>
                      </a:cubicBezTo>
                      <a:cubicBezTo>
                        <a:pt x="47" y="0"/>
                        <a:pt x="46" y="0"/>
                        <a:pt x="46" y="0"/>
                      </a:cubicBezTo>
                      <a:cubicBezTo>
                        <a:pt x="21" y="0"/>
                        <a:pt x="0" y="21"/>
                        <a:pt x="0" y="46"/>
                      </a:cubicBezTo>
                      <a:cubicBezTo>
                        <a:pt x="0" y="49"/>
                        <a:pt x="1" y="52"/>
                        <a:pt x="1" y="55"/>
                      </a:cubicBezTo>
                      <a:cubicBezTo>
                        <a:pt x="47" y="55"/>
                        <a:pt x="47" y="55"/>
                        <a:pt x="47" y="55"/>
                      </a:cubicBezTo>
                      <a:close/>
                    </a:path>
                  </a:pathLst>
                </a:custGeom>
                <a:solidFill>
                  <a:srgbClr val="7030A0"/>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grpSp>
          <p:sp>
            <p:nvSpPr>
              <p:cNvPr id="65" name="矩形 64"/>
              <p:cNvSpPr/>
              <p:nvPr/>
            </p:nvSpPr>
            <p:spPr>
              <a:xfrm>
                <a:off x="4908880" y="4216640"/>
                <a:ext cx="2843501" cy="594921"/>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smtClean="0">
                    <a:ln>
                      <a:noFill/>
                    </a:ln>
                    <a:solidFill>
                      <a:srgbClr val="7030A0"/>
                    </a:solidFill>
                    <a:effectLst/>
                    <a:uLnTx/>
                    <a:uFillTx/>
                    <a:latin typeface="微软雅黑" panose="020B0503020204020204" pitchFamily="34" charset="-122"/>
                    <a:ea typeface="微软雅黑" panose="020B0503020204020204" pitchFamily="34" charset="-122"/>
                    <a:cs typeface="+mn-cs"/>
                    <a:sym typeface="+mn-ea"/>
                  </a:rPr>
                  <a:t>提高容积率不增收地价款，可补缴地价款延长使用年限</a:t>
                </a:r>
                <a:endParaRPr kumimoji="0" lang="zh-CN" altLang="en-US" sz="16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63" name="矩形 113"/>
            <p:cNvSpPr/>
            <p:nvPr/>
          </p:nvSpPr>
          <p:spPr>
            <a:xfrm>
              <a:off x="4344872" y="3307099"/>
              <a:ext cx="495699" cy="615576"/>
            </a:xfrm>
            <a:prstGeom prst="rect">
              <a:avLst/>
            </a:prstGeom>
            <a:noFill/>
            <a:ln w="9525">
              <a:noFill/>
            </a:ln>
          </p:spPr>
          <p:txBody>
            <a:bodyPr wrap="none" anchor="t">
              <a:spAutoFit/>
            </a:bodyPr>
            <a:lstStyle/>
            <a:p>
              <a:pPr algn="ctr"/>
              <a:r>
                <a:rPr lang="en-US" altLang="zh-CN" sz="2400" b="1" dirty="0">
                  <a:solidFill>
                    <a:schemeClr val="bg1"/>
                  </a:solidFill>
                  <a:latin typeface="Calibri" panose="020F0502020204030204" charset="0"/>
                  <a:ea typeface="宋体" panose="02010600030101010101" pitchFamily="2" charset="-122"/>
                </a:rPr>
                <a:t>05</a:t>
              </a:r>
            </a:p>
          </p:txBody>
        </p:sp>
      </p:grpSp>
      <p:grpSp>
        <p:nvGrpSpPr>
          <p:cNvPr id="95" name="组合 94"/>
          <p:cNvGrpSpPr/>
          <p:nvPr/>
        </p:nvGrpSpPr>
        <p:grpSpPr>
          <a:xfrm>
            <a:off x="4433888" y="3340695"/>
            <a:ext cx="3571875" cy="1187450"/>
            <a:chOff x="4289692" y="3073987"/>
            <a:chExt cx="3572238" cy="1208053"/>
          </a:xfrm>
        </p:grpSpPr>
        <p:grpSp>
          <p:nvGrpSpPr>
            <p:cNvPr id="17457" name="组合 7"/>
            <p:cNvGrpSpPr/>
            <p:nvPr/>
          </p:nvGrpSpPr>
          <p:grpSpPr>
            <a:xfrm>
              <a:off x="4289692" y="3073987"/>
              <a:ext cx="3572238" cy="1208053"/>
              <a:chOff x="4289692" y="4116507"/>
              <a:chExt cx="3572238" cy="1208053"/>
            </a:xfrm>
          </p:grpSpPr>
          <p:grpSp>
            <p:nvGrpSpPr>
              <p:cNvPr id="17458" name="Group 16"/>
              <p:cNvGrpSpPr/>
              <p:nvPr/>
            </p:nvGrpSpPr>
            <p:grpSpPr>
              <a:xfrm rot="-5400000">
                <a:off x="5559855" y="2846344"/>
                <a:ext cx="1031912" cy="3572238"/>
                <a:chOff x="896938" y="771525"/>
                <a:chExt cx="1598613" cy="5534025"/>
              </a:xfrm>
            </p:grpSpPr>
            <p:sp>
              <p:nvSpPr>
                <p:cNvPr id="100" name="Freeform 5"/>
                <p:cNvSpPr/>
                <p:nvPr/>
              </p:nvSpPr>
              <p:spPr bwMode="auto">
                <a:xfrm>
                  <a:off x="909292" y="975669"/>
                  <a:ext cx="1541224" cy="5329882"/>
                </a:xfrm>
                <a:custGeom>
                  <a:avLst/>
                  <a:gdLst>
                    <a:gd name="T0" fmla="*/ 408 w 408"/>
                    <a:gd name="T1" fmla="*/ 16 h 1419"/>
                    <a:gd name="T2" fmla="*/ 408 w 408"/>
                    <a:gd name="T3" fmla="*/ 1404 h 1419"/>
                    <a:gd name="T4" fmla="*/ 392 w 408"/>
                    <a:gd name="T5" fmla="*/ 1419 h 1419"/>
                    <a:gd name="T6" fmla="*/ 16 w 408"/>
                    <a:gd name="T7" fmla="*/ 1419 h 1419"/>
                    <a:gd name="T8" fmla="*/ 0 w 408"/>
                    <a:gd name="T9" fmla="*/ 1404 h 1419"/>
                    <a:gd name="T10" fmla="*/ 0 w 408"/>
                    <a:gd name="T11" fmla="*/ 16 h 1419"/>
                    <a:gd name="T12" fmla="*/ 16 w 408"/>
                    <a:gd name="T13" fmla="*/ 0 h 1419"/>
                    <a:gd name="T14" fmla="*/ 392 w 408"/>
                    <a:gd name="T15" fmla="*/ 0 h 1419"/>
                    <a:gd name="T16" fmla="*/ 408 w 408"/>
                    <a:gd name="T17" fmla="*/ 16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1419">
                      <a:moveTo>
                        <a:pt x="408" y="16"/>
                      </a:moveTo>
                      <a:cubicBezTo>
                        <a:pt x="408" y="1404"/>
                        <a:pt x="408" y="1404"/>
                        <a:pt x="408" y="1404"/>
                      </a:cubicBezTo>
                      <a:cubicBezTo>
                        <a:pt x="408" y="1412"/>
                        <a:pt x="401" y="1419"/>
                        <a:pt x="392" y="1419"/>
                      </a:cubicBezTo>
                      <a:cubicBezTo>
                        <a:pt x="16" y="1419"/>
                        <a:pt x="16" y="1419"/>
                        <a:pt x="16" y="1419"/>
                      </a:cubicBezTo>
                      <a:cubicBezTo>
                        <a:pt x="8" y="1419"/>
                        <a:pt x="0" y="1412"/>
                        <a:pt x="0" y="1404"/>
                      </a:cubicBezTo>
                      <a:cubicBezTo>
                        <a:pt x="0" y="16"/>
                        <a:pt x="0" y="16"/>
                        <a:pt x="0" y="16"/>
                      </a:cubicBezTo>
                      <a:cubicBezTo>
                        <a:pt x="0" y="7"/>
                        <a:pt x="8" y="0"/>
                        <a:pt x="16" y="0"/>
                      </a:cubicBezTo>
                      <a:cubicBezTo>
                        <a:pt x="392" y="0"/>
                        <a:pt x="392" y="0"/>
                        <a:pt x="392" y="0"/>
                      </a:cubicBezTo>
                      <a:cubicBezTo>
                        <a:pt x="401" y="0"/>
                        <a:pt x="408" y="7"/>
                        <a:pt x="408" y="16"/>
                      </a:cubicBezTo>
                      <a:close/>
                    </a:path>
                  </a:pathLst>
                </a:custGeom>
                <a:solidFill>
                  <a:schemeClr val="tx1">
                    <a:lumMod val="10000"/>
                    <a:lumOff val="90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sp>
              <p:nvSpPr>
                <p:cNvPr id="101" name="Freeform 6"/>
                <p:cNvSpPr/>
                <p:nvPr/>
              </p:nvSpPr>
              <p:spPr bwMode="auto">
                <a:xfrm>
                  <a:off x="971840" y="975668"/>
                  <a:ext cx="1538723" cy="5329882"/>
                </a:xfrm>
                <a:custGeom>
                  <a:avLst/>
                  <a:gdLst>
                    <a:gd name="T0" fmla="*/ 407 w 407"/>
                    <a:gd name="T1" fmla="*/ 16 h 1419"/>
                    <a:gd name="T2" fmla="*/ 407 w 407"/>
                    <a:gd name="T3" fmla="*/ 1404 h 1419"/>
                    <a:gd name="T4" fmla="*/ 391 w 407"/>
                    <a:gd name="T5" fmla="*/ 1419 h 1419"/>
                    <a:gd name="T6" fmla="*/ 15 w 407"/>
                    <a:gd name="T7" fmla="*/ 1419 h 1419"/>
                    <a:gd name="T8" fmla="*/ 0 w 407"/>
                    <a:gd name="T9" fmla="*/ 1404 h 1419"/>
                    <a:gd name="T10" fmla="*/ 0 w 407"/>
                    <a:gd name="T11" fmla="*/ 16 h 1419"/>
                    <a:gd name="T12" fmla="*/ 15 w 407"/>
                    <a:gd name="T13" fmla="*/ 0 h 1419"/>
                    <a:gd name="T14" fmla="*/ 391 w 407"/>
                    <a:gd name="T15" fmla="*/ 0 h 1419"/>
                    <a:gd name="T16" fmla="*/ 407 w 407"/>
                    <a:gd name="T17" fmla="*/ 16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1419">
                      <a:moveTo>
                        <a:pt x="407" y="16"/>
                      </a:moveTo>
                      <a:cubicBezTo>
                        <a:pt x="407" y="1404"/>
                        <a:pt x="407" y="1404"/>
                        <a:pt x="407" y="1404"/>
                      </a:cubicBezTo>
                      <a:cubicBezTo>
                        <a:pt x="407" y="1412"/>
                        <a:pt x="400" y="1419"/>
                        <a:pt x="391" y="1419"/>
                      </a:cubicBezTo>
                      <a:cubicBezTo>
                        <a:pt x="15" y="1419"/>
                        <a:pt x="15" y="1419"/>
                        <a:pt x="15" y="1419"/>
                      </a:cubicBezTo>
                      <a:cubicBezTo>
                        <a:pt x="7" y="1419"/>
                        <a:pt x="0" y="1412"/>
                        <a:pt x="0" y="1404"/>
                      </a:cubicBezTo>
                      <a:cubicBezTo>
                        <a:pt x="0" y="16"/>
                        <a:pt x="0" y="16"/>
                        <a:pt x="0" y="16"/>
                      </a:cubicBezTo>
                      <a:cubicBezTo>
                        <a:pt x="0" y="7"/>
                        <a:pt x="7" y="0"/>
                        <a:pt x="15" y="0"/>
                      </a:cubicBezTo>
                      <a:cubicBezTo>
                        <a:pt x="391" y="0"/>
                        <a:pt x="391" y="0"/>
                        <a:pt x="391" y="0"/>
                      </a:cubicBezTo>
                      <a:cubicBezTo>
                        <a:pt x="400" y="0"/>
                        <a:pt x="407" y="7"/>
                        <a:pt x="407" y="16"/>
                      </a:cubicBezTo>
                      <a:close/>
                    </a:path>
                  </a:pathLst>
                </a:custGeom>
                <a:solidFill>
                  <a:schemeClr val="bg1">
                    <a:lumMod val="95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sp>
              <p:nvSpPr>
                <p:cNvPr id="107" name="Freeform 7"/>
                <p:cNvSpPr/>
                <p:nvPr/>
              </p:nvSpPr>
              <p:spPr bwMode="auto">
                <a:xfrm>
                  <a:off x="1149483" y="771526"/>
                  <a:ext cx="1178435" cy="939554"/>
                </a:xfrm>
                <a:custGeom>
                  <a:avLst/>
                  <a:gdLst>
                    <a:gd name="T0" fmla="*/ 0 w 742"/>
                    <a:gd name="T1" fmla="*/ 0 h 927"/>
                    <a:gd name="T2" fmla="*/ 742 w 742"/>
                    <a:gd name="T3" fmla="*/ 0 h 927"/>
                    <a:gd name="T4" fmla="*/ 742 w 742"/>
                    <a:gd name="T5" fmla="*/ 927 h 927"/>
                    <a:gd name="T6" fmla="*/ 0 w 742"/>
                    <a:gd name="T7" fmla="*/ 927 h 927"/>
                    <a:gd name="T8" fmla="*/ 0 w 742"/>
                    <a:gd name="T9" fmla="*/ 0 h 927"/>
                    <a:gd name="T10" fmla="*/ 0 w 742"/>
                    <a:gd name="T11" fmla="*/ 0 h 927"/>
                  </a:gdLst>
                  <a:ahLst/>
                  <a:cxnLst>
                    <a:cxn ang="0">
                      <a:pos x="T0" y="T1"/>
                    </a:cxn>
                    <a:cxn ang="0">
                      <a:pos x="T2" y="T3"/>
                    </a:cxn>
                    <a:cxn ang="0">
                      <a:pos x="T4" y="T5"/>
                    </a:cxn>
                    <a:cxn ang="0">
                      <a:pos x="T6" y="T7"/>
                    </a:cxn>
                    <a:cxn ang="0">
                      <a:pos x="T8" y="T9"/>
                    </a:cxn>
                    <a:cxn ang="0">
                      <a:pos x="T10" y="T11"/>
                    </a:cxn>
                  </a:cxnLst>
                  <a:rect l="0" t="0" r="r" b="b"/>
                  <a:pathLst>
                    <a:path w="742" h="927">
                      <a:moveTo>
                        <a:pt x="0" y="0"/>
                      </a:moveTo>
                      <a:lnTo>
                        <a:pt x="742" y="0"/>
                      </a:lnTo>
                      <a:lnTo>
                        <a:pt x="742" y="927"/>
                      </a:lnTo>
                      <a:lnTo>
                        <a:pt x="0" y="927"/>
                      </a:lnTo>
                      <a:lnTo>
                        <a:pt x="0" y="0"/>
                      </a:lnTo>
                      <a:lnTo>
                        <a:pt x="0" y="0"/>
                      </a:lnTo>
                      <a:close/>
                    </a:path>
                  </a:pathLst>
                </a:custGeom>
                <a:solidFill>
                  <a:schemeClr val="accent5"/>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dirty="0">
                    <a:ln>
                      <a:noFill/>
                    </a:ln>
                    <a:solidFill>
                      <a:schemeClr val="bg1"/>
                    </a:solidFill>
                    <a:effectLst/>
                    <a:uLnTx/>
                    <a:uFillTx/>
                    <a:latin typeface="Calibri" panose="020F0502020204030204" charset="0"/>
                    <a:ea typeface="宋体" panose="02010600030101010101" pitchFamily="2" charset="-122"/>
                    <a:cs typeface="+mn-cs"/>
                  </a:endParaRPr>
                </a:p>
              </p:txBody>
            </p:sp>
            <p:sp>
              <p:nvSpPr>
                <p:cNvPr id="111" name="Freeform 8"/>
                <p:cNvSpPr/>
                <p:nvPr/>
              </p:nvSpPr>
              <p:spPr bwMode="auto">
                <a:xfrm>
                  <a:off x="2312904" y="771524"/>
                  <a:ext cx="177642" cy="206604"/>
                </a:xfrm>
                <a:custGeom>
                  <a:avLst/>
                  <a:gdLst>
                    <a:gd name="T0" fmla="*/ 0 w 47"/>
                    <a:gd name="T1" fmla="*/ 55 h 55"/>
                    <a:gd name="T2" fmla="*/ 0 w 47"/>
                    <a:gd name="T3" fmla="*/ 0 h 55"/>
                    <a:gd name="T4" fmla="*/ 2 w 47"/>
                    <a:gd name="T5" fmla="*/ 0 h 55"/>
                    <a:gd name="T6" fmla="*/ 47 w 47"/>
                    <a:gd name="T7" fmla="*/ 46 h 55"/>
                    <a:gd name="T8" fmla="*/ 47 w 47"/>
                    <a:gd name="T9" fmla="*/ 55 h 55"/>
                    <a:gd name="T10" fmla="*/ 0 w 47"/>
                    <a:gd name="T11" fmla="*/ 55 h 55"/>
                  </a:gdLst>
                  <a:ahLst/>
                  <a:cxnLst>
                    <a:cxn ang="0">
                      <a:pos x="T0" y="T1"/>
                    </a:cxn>
                    <a:cxn ang="0">
                      <a:pos x="T2" y="T3"/>
                    </a:cxn>
                    <a:cxn ang="0">
                      <a:pos x="T4" y="T5"/>
                    </a:cxn>
                    <a:cxn ang="0">
                      <a:pos x="T6" y="T7"/>
                    </a:cxn>
                    <a:cxn ang="0">
                      <a:pos x="T8" y="T9"/>
                    </a:cxn>
                    <a:cxn ang="0">
                      <a:pos x="T10" y="T11"/>
                    </a:cxn>
                  </a:cxnLst>
                  <a:rect l="0" t="0" r="r" b="b"/>
                  <a:pathLst>
                    <a:path w="47" h="55">
                      <a:moveTo>
                        <a:pt x="0" y="55"/>
                      </a:moveTo>
                      <a:cubicBezTo>
                        <a:pt x="0" y="0"/>
                        <a:pt x="0" y="0"/>
                        <a:pt x="0" y="0"/>
                      </a:cubicBezTo>
                      <a:cubicBezTo>
                        <a:pt x="1" y="0"/>
                        <a:pt x="2" y="0"/>
                        <a:pt x="2" y="0"/>
                      </a:cubicBezTo>
                      <a:cubicBezTo>
                        <a:pt x="27" y="0"/>
                        <a:pt x="47" y="21"/>
                        <a:pt x="47" y="46"/>
                      </a:cubicBezTo>
                      <a:cubicBezTo>
                        <a:pt x="47" y="49"/>
                        <a:pt x="47" y="52"/>
                        <a:pt x="47" y="55"/>
                      </a:cubicBezTo>
                      <a:cubicBezTo>
                        <a:pt x="0" y="55"/>
                        <a:pt x="0" y="55"/>
                        <a:pt x="0" y="55"/>
                      </a:cubicBezTo>
                      <a:close/>
                    </a:path>
                  </a:pathLst>
                </a:custGeom>
                <a:solidFill>
                  <a:schemeClr val="accent5">
                    <a:lumMod val="75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sp>
              <p:nvSpPr>
                <p:cNvPr id="112" name="Freeform 9"/>
                <p:cNvSpPr/>
                <p:nvPr/>
              </p:nvSpPr>
              <p:spPr bwMode="auto">
                <a:xfrm>
                  <a:off x="956827" y="761686"/>
                  <a:ext cx="175139" cy="206604"/>
                </a:xfrm>
                <a:custGeom>
                  <a:avLst/>
                  <a:gdLst>
                    <a:gd name="T0" fmla="*/ 47 w 47"/>
                    <a:gd name="T1" fmla="*/ 55 h 55"/>
                    <a:gd name="T2" fmla="*/ 47 w 47"/>
                    <a:gd name="T3" fmla="*/ 0 h 55"/>
                    <a:gd name="T4" fmla="*/ 46 w 47"/>
                    <a:gd name="T5" fmla="*/ 0 h 55"/>
                    <a:gd name="T6" fmla="*/ 0 w 47"/>
                    <a:gd name="T7" fmla="*/ 46 h 55"/>
                    <a:gd name="T8" fmla="*/ 1 w 47"/>
                    <a:gd name="T9" fmla="*/ 55 h 55"/>
                    <a:gd name="T10" fmla="*/ 47 w 47"/>
                    <a:gd name="T11" fmla="*/ 55 h 55"/>
                  </a:gdLst>
                  <a:ahLst/>
                  <a:cxnLst>
                    <a:cxn ang="0">
                      <a:pos x="T0" y="T1"/>
                    </a:cxn>
                    <a:cxn ang="0">
                      <a:pos x="T2" y="T3"/>
                    </a:cxn>
                    <a:cxn ang="0">
                      <a:pos x="T4" y="T5"/>
                    </a:cxn>
                    <a:cxn ang="0">
                      <a:pos x="T6" y="T7"/>
                    </a:cxn>
                    <a:cxn ang="0">
                      <a:pos x="T8" y="T9"/>
                    </a:cxn>
                    <a:cxn ang="0">
                      <a:pos x="T10" y="T11"/>
                    </a:cxn>
                  </a:cxnLst>
                  <a:rect l="0" t="0" r="r" b="b"/>
                  <a:pathLst>
                    <a:path w="47" h="55">
                      <a:moveTo>
                        <a:pt x="47" y="55"/>
                      </a:moveTo>
                      <a:cubicBezTo>
                        <a:pt x="47" y="0"/>
                        <a:pt x="47" y="0"/>
                        <a:pt x="47" y="0"/>
                      </a:cubicBezTo>
                      <a:cubicBezTo>
                        <a:pt x="47" y="0"/>
                        <a:pt x="46" y="0"/>
                        <a:pt x="46" y="0"/>
                      </a:cubicBezTo>
                      <a:cubicBezTo>
                        <a:pt x="21" y="0"/>
                        <a:pt x="0" y="21"/>
                        <a:pt x="0" y="46"/>
                      </a:cubicBezTo>
                      <a:cubicBezTo>
                        <a:pt x="0" y="49"/>
                        <a:pt x="1" y="52"/>
                        <a:pt x="1" y="55"/>
                      </a:cubicBezTo>
                      <a:cubicBezTo>
                        <a:pt x="47" y="55"/>
                        <a:pt x="47" y="55"/>
                        <a:pt x="47" y="55"/>
                      </a:cubicBezTo>
                      <a:close/>
                    </a:path>
                  </a:pathLst>
                </a:custGeom>
                <a:solidFill>
                  <a:schemeClr val="accent5">
                    <a:lumMod val="75000"/>
                  </a:schemeClr>
                </a:solidFill>
                <a:ln>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Calibri" panose="020F0502020204030204" charset="0"/>
                    <a:ea typeface="宋体" panose="02010600030101010101" pitchFamily="2" charset="-122"/>
                    <a:cs typeface="+mn-cs"/>
                  </a:endParaRPr>
                </a:p>
              </p:txBody>
            </p:sp>
          </p:grpSp>
          <p:sp>
            <p:nvSpPr>
              <p:cNvPr id="99" name="矩形 98"/>
              <p:cNvSpPr/>
              <p:nvPr/>
            </p:nvSpPr>
            <p:spPr>
              <a:xfrm>
                <a:off x="4908880" y="4216640"/>
                <a:ext cx="2843501" cy="1107920"/>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sym typeface="+mn-ea"/>
                  </a:rPr>
                  <a:t>通过</a:t>
                </a:r>
                <a:r>
                  <a:rPr kumimoji="0" lang="en-US" altLang="zh-CN" sz="16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sym typeface="+mn-ea"/>
                  </a:rPr>
                  <a:t>EPC+</a:t>
                </a:r>
                <a:r>
                  <a:rPr kumimoji="0" lang="zh-CN" altLang="zh-CN" sz="16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sym typeface="+mn-ea"/>
                  </a:rPr>
                  <a:t>运营权招标或公开遴选方式</a:t>
                </a:r>
                <a:r>
                  <a:rPr kumimoji="0" lang="zh-CN" altLang="en-US" sz="16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sym typeface="+mn-ea"/>
                  </a:rPr>
                  <a:t>对</a:t>
                </a:r>
                <a:r>
                  <a:rPr kumimoji="0" lang="zh-CN" altLang="zh-CN" sz="16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sym typeface="+mn-ea"/>
                  </a:rPr>
                  <a:t>旧工业区、成片出租屋</a:t>
                </a:r>
                <a:r>
                  <a:rPr kumimoji="0" lang="zh-CN" altLang="en-US" sz="16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sym typeface="+mn-ea"/>
                  </a:rPr>
                  <a:t>实施</a:t>
                </a:r>
                <a:r>
                  <a:rPr kumimoji="0" lang="zh-CN" altLang="zh-CN" sz="16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sym typeface="+mn-ea"/>
                  </a:rPr>
                  <a:t>活化更新</a:t>
                </a:r>
                <a:endParaRPr kumimoji="0" lang="zh-CN" altLang="en-US" sz="1600" b="1" i="0" u="none" strike="noStrike" kern="1200" cap="none" spc="0" normalizeH="0" baseline="0" noProof="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17465" name="矩形 113"/>
            <p:cNvSpPr/>
            <p:nvPr/>
          </p:nvSpPr>
          <p:spPr>
            <a:xfrm>
              <a:off x="4344872" y="3307099"/>
              <a:ext cx="495699" cy="469675"/>
            </a:xfrm>
            <a:prstGeom prst="rect">
              <a:avLst/>
            </a:prstGeom>
            <a:noFill/>
            <a:ln w="9525">
              <a:noFill/>
            </a:ln>
          </p:spPr>
          <p:txBody>
            <a:bodyPr wrap="none" anchor="t">
              <a:spAutoFit/>
            </a:bodyPr>
            <a:lstStyle/>
            <a:p>
              <a:pPr algn="ctr"/>
              <a:r>
                <a:rPr lang="en-US" altLang="zh-CN" sz="2400" b="1" dirty="0" smtClean="0">
                  <a:solidFill>
                    <a:schemeClr val="bg1"/>
                  </a:solidFill>
                  <a:latin typeface="Calibri" panose="020F0502020204030204" charset="0"/>
                  <a:ea typeface="宋体" panose="02010600030101010101" pitchFamily="2" charset="-122"/>
                </a:rPr>
                <a:t>06</a:t>
              </a:r>
              <a:endParaRPr lang="en-US" altLang="zh-CN" sz="2400" b="1" dirty="0">
                <a:solidFill>
                  <a:schemeClr val="bg1"/>
                </a:solidFill>
                <a:latin typeface="Calibri" panose="020F0502020204030204" charset="0"/>
                <a:ea typeface="宋体" panose="02010600030101010101" pitchFamily="2" charset="-122"/>
              </a:endParaRPr>
            </a:p>
          </p:txBody>
        </p:sp>
      </p:grpSp>
      <p:sp>
        <p:nvSpPr>
          <p:cNvPr id="54" name="矩形 53"/>
          <p:cNvSpPr/>
          <p:nvPr/>
        </p:nvSpPr>
        <p:spPr>
          <a:xfrm>
            <a:off x="792663" y="736600"/>
            <a:ext cx="3021982" cy="523220"/>
          </a:xfrm>
          <a:prstGeom prst="rect">
            <a:avLst/>
          </a:prstGeom>
          <a:noFill/>
          <a:ln w="9525">
            <a:noFill/>
          </a:ln>
        </p:spPr>
        <p:txBody>
          <a:bodyPr wrap="none" anchor="t">
            <a:spAutoFit/>
          </a:bodyPr>
          <a:lstStyle/>
          <a:p>
            <a:pPr algn="ctr"/>
            <a:r>
              <a:rPr lang="en-US" altLang="zh-CN" sz="2800" dirty="0" smtClean="0">
                <a:solidFill>
                  <a:srgbClr val="0070C0"/>
                </a:solidFill>
                <a:latin typeface="微软雅黑" panose="020B0503020204020204" pitchFamily="34" charset="-122"/>
                <a:ea typeface="微软雅黑" panose="020B0503020204020204" pitchFamily="34" charset="-122"/>
              </a:rPr>
              <a:t>3.</a:t>
            </a:r>
            <a:r>
              <a:rPr lang="zh-CN" altLang="en-US" sz="2800" dirty="0" smtClean="0">
                <a:solidFill>
                  <a:srgbClr val="0070C0"/>
                </a:solidFill>
                <a:latin typeface="微软雅黑" panose="020B0503020204020204" pitchFamily="34" charset="-122"/>
                <a:ea typeface="微软雅黑" panose="020B0503020204020204" pitchFamily="34" charset="-122"/>
              </a:rPr>
              <a:t>工改工优惠政策</a:t>
            </a:r>
            <a:endParaRPr lang="zh-CN" altLang="en-US" sz="2800"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488324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wipe(left)">
                                      <p:cBhvr>
                                        <p:cTn id="11" dur="500"/>
                                        <p:tgtEl>
                                          <p:spTgt spid="1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wipe(left)">
                                      <p:cBhvr>
                                        <p:cTn id="23" dur="500"/>
                                        <p:tgtEl>
                                          <p:spTgt spid="9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wipe(left)">
                                      <p:cBhvr>
                                        <p:cTn id="3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359025" y="165869"/>
            <a:ext cx="5836670" cy="460375"/>
          </a:xfrm>
          <a:prstGeom prst="rect">
            <a:avLst/>
          </a:prstGeom>
          <a:noFill/>
          <a:effectLst/>
        </p:spPr>
        <p:txBody>
          <a:bodyPr wrap="square">
            <a:spAutoFit/>
          </a:bodyPr>
          <a:lstStyle/>
          <a:p>
            <a:pPr fontAlgn="auto">
              <a:spcBef>
                <a:spcPts val="0"/>
              </a:spcBef>
              <a:spcAft>
                <a:spcPts val="0"/>
              </a:spcAft>
              <a:defRPr/>
            </a:pPr>
            <a:r>
              <a:rPr lang="zh-CN" altLang="en-US" sz="2400" dirty="0" smtClean="0">
                <a:ln w="6350">
                  <a:noFill/>
                </a:ln>
                <a:solidFill>
                  <a:srgbClr val="0070C0"/>
                </a:solidFill>
                <a:latin typeface="微软雅黑" panose="020B0503020204020204" pitchFamily="34" charset="-122"/>
                <a:ea typeface="微软雅黑" panose="020B0503020204020204" pitchFamily="34" charset="-122"/>
                <a:sym typeface="+mn-ea"/>
              </a:rPr>
              <a:t>三、参与途径</a:t>
            </a:r>
            <a:endParaRPr lang="zh-CN" altLang="en-US" sz="2400" b="1" dirty="0">
              <a:ln w="6350">
                <a:noFill/>
              </a:ln>
              <a:solidFill>
                <a:srgbClr val="0070C0"/>
              </a:solidFill>
              <a:latin typeface="微软雅黑" panose="020B0503020204020204" pitchFamily="34" charset="-122"/>
              <a:ea typeface="微软雅黑" panose="020B0503020204020204" pitchFamily="34" charset="-122"/>
            </a:endParaRPr>
          </a:p>
        </p:txBody>
      </p:sp>
      <p:sp>
        <p:nvSpPr>
          <p:cNvPr id="15" name="横卷形 14"/>
          <p:cNvSpPr/>
          <p:nvPr/>
        </p:nvSpPr>
        <p:spPr>
          <a:xfrm>
            <a:off x="1032898" y="1851784"/>
            <a:ext cx="6839585" cy="935990"/>
          </a:xfrm>
          <a:prstGeom prst="horizontalScroll">
            <a:avLst/>
          </a:prstGeom>
          <a:solidFill>
            <a:srgbClr val="A5D028"/>
          </a:solidFill>
        </p:spPr>
        <p:txBody>
          <a:bodyPr wrap="square" anchor="ctr" anchorCtr="0">
            <a:spAutoFit/>
          </a:bodyPr>
          <a:lstStyle/>
          <a:p>
            <a:pPr algn="ctr">
              <a:lnSpc>
                <a:spcPct val="100000"/>
              </a:lnSpc>
              <a:spcBef>
                <a:spcPct val="50000"/>
              </a:spcBef>
              <a:defRPr/>
            </a:pPr>
            <a:r>
              <a:rPr lang="zh-CN" altLang="en-US" sz="2400" dirty="0" smtClean="0">
                <a:solidFill>
                  <a:srgbClr val="FFFFFF"/>
                </a:solidFill>
                <a:latin typeface="微软雅黑" panose="020B0503020204020204" pitchFamily="34" charset="-122"/>
                <a:ea typeface="微软雅黑" panose="020B0503020204020204" pitchFamily="34" charset="-122"/>
                <a:sym typeface="+mn-ea"/>
              </a:rPr>
              <a:t>二、作为前期服务商参与单一主体挂牌招商</a:t>
            </a:r>
          </a:p>
        </p:txBody>
      </p:sp>
      <p:sp>
        <p:nvSpPr>
          <p:cNvPr id="16" name="横卷形 15"/>
          <p:cNvSpPr/>
          <p:nvPr/>
        </p:nvSpPr>
        <p:spPr>
          <a:xfrm>
            <a:off x="1551720" y="2931904"/>
            <a:ext cx="6839585" cy="935990"/>
          </a:xfrm>
          <a:prstGeom prst="horizontalScroll">
            <a:avLst/>
          </a:prstGeom>
          <a:solidFill>
            <a:srgbClr val="073E87"/>
          </a:solidFill>
        </p:spPr>
        <p:txBody>
          <a:bodyPr wrap="square" anchor="ctr" anchorCtr="0">
            <a:spAutoFit/>
          </a:bodyPr>
          <a:lstStyle/>
          <a:p>
            <a:pPr algn="ctr">
              <a:lnSpc>
                <a:spcPct val="100000"/>
              </a:lnSpc>
              <a:spcBef>
                <a:spcPct val="50000"/>
              </a:spcBef>
              <a:defRPr/>
            </a:pPr>
            <a:r>
              <a:rPr lang="zh-CN" altLang="en-US" sz="2400" dirty="0" smtClean="0">
                <a:solidFill>
                  <a:srgbClr val="FFFFFF"/>
                </a:solidFill>
                <a:latin typeface="微软雅黑" panose="020B0503020204020204" pitchFamily="34" charset="-122"/>
                <a:ea typeface="微软雅黑" panose="020B0503020204020204" pitchFamily="34" charset="-122"/>
                <a:sym typeface="+mn-ea"/>
              </a:rPr>
              <a:t>三、借助城市更新基金跟投具体项目</a:t>
            </a:r>
          </a:p>
        </p:txBody>
      </p:sp>
      <p:sp>
        <p:nvSpPr>
          <p:cNvPr id="18" name="横卷形 17"/>
          <p:cNvSpPr/>
          <p:nvPr/>
        </p:nvSpPr>
        <p:spPr>
          <a:xfrm>
            <a:off x="479425" y="863100"/>
            <a:ext cx="6840000" cy="936000"/>
          </a:xfrm>
          <a:prstGeom prst="horizontalScroll">
            <a:avLst/>
          </a:prstGeom>
          <a:solidFill>
            <a:srgbClr val="2D82F4"/>
          </a:solidFill>
        </p:spPr>
        <p:txBody>
          <a:bodyPr wrap="square" anchor="ctr" anchorCtr="0">
            <a:spAutoFit/>
          </a:bodyPr>
          <a:lstStyle/>
          <a:p>
            <a:pPr algn="ctr">
              <a:lnSpc>
                <a:spcPct val="100000"/>
              </a:lnSpc>
              <a:spcBef>
                <a:spcPct val="50000"/>
              </a:spcBef>
              <a:defRPr/>
            </a:pPr>
            <a:r>
              <a:rPr lang="zh-CN" altLang="en-US" sz="2400" dirty="0" smtClean="0">
                <a:solidFill>
                  <a:srgbClr val="FFFFFF"/>
                </a:solidFill>
                <a:latin typeface="微软雅黑" panose="020B0503020204020204" pitchFamily="34" charset="-122"/>
                <a:ea typeface="微软雅黑" panose="020B0503020204020204" pitchFamily="34" charset="-122"/>
                <a:sym typeface="+mn-ea"/>
              </a:rPr>
              <a:t>一、以土地权利人身份实施自行改造</a:t>
            </a:r>
          </a:p>
        </p:txBody>
      </p:sp>
    </p:spTree>
    <p:extLst>
      <p:ext uri="{BB962C8B-B14F-4D97-AF65-F5344CB8AC3E}">
        <p14:creationId xmlns:p14="http://schemas.microsoft.com/office/powerpoint/2010/main" val="246688468"/>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359024" y="165869"/>
            <a:ext cx="6805264" cy="830997"/>
          </a:xfrm>
          <a:prstGeom prst="rect">
            <a:avLst/>
          </a:prstGeom>
          <a:noFill/>
          <a:effectLst/>
        </p:spPr>
        <p:txBody>
          <a:bodyPr wrap="square">
            <a:spAutoFit/>
          </a:bodyPr>
          <a:lstStyle/>
          <a:p>
            <a:pPr fontAlgn="auto">
              <a:spcBef>
                <a:spcPts val="0"/>
              </a:spcBef>
              <a:spcAft>
                <a:spcPts val="0"/>
              </a:spcAft>
              <a:defRPr/>
            </a:pPr>
            <a:r>
              <a:rPr lang="zh-CN" altLang="en-US" sz="2400" dirty="0">
                <a:ln w="6350">
                  <a:noFill/>
                </a:ln>
                <a:solidFill>
                  <a:srgbClr val="0070C0"/>
                </a:solidFill>
                <a:latin typeface="微软雅黑" panose="020B0503020204020204" pitchFamily="34" charset="-122"/>
                <a:ea typeface="微软雅黑" panose="020B0503020204020204" pitchFamily="34" charset="-122"/>
                <a:sym typeface="+mn-ea"/>
              </a:rPr>
              <a:t>三、参与途径：以土地权利人身份实施自行改造</a:t>
            </a:r>
          </a:p>
          <a:p>
            <a:pPr fontAlgn="auto">
              <a:spcBef>
                <a:spcPts val="0"/>
              </a:spcBef>
              <a:spcAft>
                <a:spcPts val="0"/>
              </a:spcAft>
              <a:defRPr/>
            </a:pPr>
            <a:endParaRPr lang="zh-CN" altLang="en-US" sz="2400" b="1" dirty="0">
              <a:ln w="6350">
                <a:noFill/>
              </a:ln>
              <a:solidFill>
                <a:srgbClr val="0070C0"/>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971600" y="1464105"/>
            <a:ext cx="7551138" cy="2234194"/>
          </a:xfrm>
          <a:prstGeom prst="roundRect">
            <a:avLst/>
          </a:prstGeom>
          <a:noFill/>
          <a:ln>
            <a:solidFill>
              <a:srgbClr val="8AB833"/>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anchor="ctr"/>
          <a:lstStyle/>
          <a:p>
            <a:pPr algn="ctr">
              <a:lnSpc>
                <a:spcPct val="130000"/>
              </a:lnSpc>
              <a:defRPr/>
            </a:pPr>
            <a:endParaRPr lang="zh-CN" altLang="en-US" sz="900" noProof="1">
              <a:latin typeface="微软雅黑" panose="020B0503020204020204" pitchFamily="34" charset="-122"/>
            </a:endParaRPr>
          </a:p>
        </p:txBody>
      </p:sp>
      <p:sp>
        <p:nvSpPr>
          <p:cNvPr id="11" name="文本框 99"/>
          <p:cNvSpPr txBox="1">
            <a:spLocks noChangeArrowheads="1"/>
          </p:cNvSpPr>
          <p:nvPr/>
        </p:nvSpPr>
        <p:spPr bwMode="auto">
          <a:xfrm>
            <a:off x="1349213" y="1625044"/>
            <a:ext cx="6795911" cy="191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23" tIns="32511" rIns="65023" bIns="32511">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marL="30257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34829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9401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43973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lnSpc>
                <a:spcPct val="150000"/>
              </a:lnSpc>
            </a:pPr>
            <a:r>
              <a:rPr lang="zh-CN" altLang="zh-CN" sz="2000" dirty="0">
                <a:latin typeface="微软雅黑" pitchFamily="34" charset="-122"/>
                <a:ea typeface="微软雅黑" pitchFamily="34" charset="-122"/>
                <a:sym typeface="微软雅黑" pitchFamily="34" charset="-122"/>
              </a:rPr>
              <a:t>原不动产登记为唯一权利主体的，可以自行改造；权利分散但主要权利主体土地占比达80%的，且剩余地块属于插花地、边角地、夹心地的，可完善土地审批手续后由权利人自行改造。</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359024" y="165869"/>
            <a:ext cx="7669359" cy="830997"/>
          </a:xfrm>
          <a:prstGeom prst="rect">
            <a:avLst/>
          </a:prstGeom>
          <a:noFill/>
          <a:effectLst/>
        </p:spPr>
        <p:txBody>
          <a:bodyPr wrap="square">
            <a:spAutoFit/>
          </a:bodyPr>
          <a:lstStyle/>
          <a:p>
            <a:pPr fontAlgn="auto">
              <a:spcBef>
                <a:spcPts val="0"/>
              </a:spcBef>
              <a:spcAft>
                <a:spcPts val="0"/>
              </a:spcAft>
              <a:defRPr/>
            </a:pPr>
            <a:r>
              <a:rPr lang="zh-CN" altLang="en-US" sz="2400" dirty="0">
                <a:ln w="6350">
                  <a:noFill/>
                </a:ln>
                <a:solidFill>
                  <a:srgbClr val="0070C0"/>
                </a:solidFill>
                <a:latin typeface="微软雅黑" panose="020B0503020204020204" pitchFamily="34" charset="-122"/>
                <a:ea typeface="微软雅黑" panose="020B0503020204020204" pitchFamily="34" charset="-122"/>
                <a:sym typeface="+mn-ea"/>
              </a:rPr>
              <a:t>三、参与途径</a:t>
            </a:r>
            <a:r>
              <a:rPr lang="zh-CN" altLang="en-US" sz="2400" dirty="0" smtClean="0">
                <a:ln w="6350">
                  <a:noFill/>
                </a:ln>
                <a:solidFill>
                  <a:srgbClr val="0070C0"/>
                </a:solidFill>
                <a:latin typeface="微软雅黑" panose="020B0503020204020204" pitchFamily="34" charset="-122"/>
                <a:ea typeface="微软雅黑" panose="020B0503020204020204" pitchFamily="34" charset="-122"/>
                <a:sym typeface="+mn-ea"/>
              </a:rPr>
              <a:t>：作为</a:t>
            </a:r>
            <a:r>
              <a:rPr lang="zh-CN" altLang="en-US" sz="2400" dirty="0">
                <a:ln w="6350">
                  <a:noFill/>
                </a:ln>
                <a:solidFill>
                  <a:srgbClr val="0070C0"/>
                </a:solidFill>
                <a:latin typeface="微软雅黑" panose="020B0503020204020204" pitchFamily="34" charset="-122"/>
                <a:ea typeface="微软雅黑" panose="020B0503020204020204" pitchFamily="34" charset="-122"/>
                <a:sym typeface="+mn-ea"/>
              </a:rPr>
              <a:t>前期服务商参与单一主体挂牌招商</a:t>
            </a:r>
          </a:p>
          <a:p>
            <a:pPr fontAlgn="auto">
              <a:spcBef>
                <a:spcPts val="0"/>
              </a:spcBef>
              <a:spcAft>
                <a:spcPts val="0"/>
              </a:spcAft>
              <a:defRPr/>
            </a:pPr>
            <a:endParaRPr lang="zh-CN" altLang="en-US" sz="2400" b="1" dirty="0">
              <a:ln w="6350">
                <a:noFill/>
              </a:ln>
              <a:solidFill>
                <a:srgbClr val="0070C0"/>
              </a:solidFill>
              <a:latin typeface="微软雅黑" panose="020B0503020204020204" pitchFamily="34" charset="-122"/>
              <a:ea typeface="微软雅黑" panose="020B0503020204020204" pitchFamily="34" charset="-122"/>
            </a:endParaRPr>
          </a:p>
        </p:txBody>
      </p:sp>
      <p:sp>
        <p:nvSpPr>
          <p:cNvPr id="7" name="矩形 6"/>
          <p:cNvSpPr/>
          <p:nvPr/>
        </p:nvSpPr>
        <p:spPr>
          <a:xfrm>
            <a:off x="3434715" y="4569619"/>
            <a:ext cx="2322830" cy="3915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latin typeface="黑体" panose="02010609060101010101" charset="-122"/>
                <a:ea typeface="黑体" panose="02010609060101010101" charset="-122"/>
                <a:cs typeface="微软雅黑" panose="020B0503020204020204" pitchFamily="34" charset="-122"/>
                <a:sym typeface="+mn-ea"/>
              </a:rPr>
              <a:t>验收移交</a:t>
            </a:r>
          </a:p>
        </p:txBody>
      </p:sp>
      <p:sp>
        <p:nvSpPr>
          <p:cNvPr id="8" name="矩形 7"/>
          <p:cNvSpPr/>
          <p:nvPr/>
        </p:nvSpPr>
        <p:spPr>
          <a:xfrm>
            <a:off x="300356" y="927735"/>
            <a:ext cx="2346325" cy="2419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编报更新单元划定方案</a:t>
            </a:r>
          </a:p>
        </p:txBody>
      </p:sp>
      <p:sp>
        <p:nvSpPr>
          <p:cNvPr id="9" name="矩形 8"/>
          <p:cNvSpPr/>
          <p:nvPr/>
        </p:nvSpPr>
        <p:spPr>
          <a:xfrm>
            <a:off x="300356" y="1319213"/>
            <a:ext cx="2346325" cy="2419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核查和确认不动产权益</a:t>
            </a:r>
          </a:p>
        </p:txBody>
      </p:sp>
      <p:sp>
        <p:nvSpPr>
          <p:cNvPr id="10" name="矩形 9"/>
          <p:cNvSpPr/>
          <p:nvPr/>
        </p:nvSpPr>
        <p:spPr>
          <a:xfrm>
            <a:off x="300356" y="1694021"/>
            <a:ext cx="2346325" cy="2419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征询不动产权益人意愿</a:t>
            </a:r>
          </a:p>
        </p:txBody>
      </p:sp>
      <p:sp>
        <p:nvSpPr>
          <p:cNvPr id="11" name="矩形 10"/>
          <p:cNvSpPr/>
          <p:nvPr/>
        </p:nvSpPr>
        <p:spPr>
          <a:xfrm>
            <a:off x="300356" y="2093119"/>
            <a:ext cx="2346325" cy="2419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拟定拆迁补偿方案</a:t>
            </a:r>
          </a:p>
        </p:txBody>
      </p:sp>
      <p:sp>
        <p:nvSpPr>
          <p:cNvPr id="12" name="矩形 11"/>
          <p:cNvSpPr/>
          <p:nvPr/>
        </p:nvSpPr>
        <p:spPr>
          <a:xfrm>
            <a:off x="300355" y="2484596"/>
            <a:ext cx="2345690" cy="2419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确定政府（集体）综合收益</a:t>
            </a:r>
          </a:p>
        </p:txBody>
      </p:sp>
      <p:sp>
        <p:nvSpPr>
          <p:cNvPr id="13" name="矩形 12"/>
          <p:cNvSpPr/>
          <p:nvPr/>
        </p:nvSpPr>
        <p:spPr>
          <a:xfrm>
            <a:off x="300356" y="2859405"/>
            <a:ext cx="2346325" cy="2419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编报挂牌招商方案</a:t>
            </a:r>
          </a:p>
        </p:txBody>
      </p:sp>
      <p:sp>
        <p:nvSpPr>
          <p:cNvPr id="14" name="矩形 13"/>
          <p:cNvSpPr/>
          <p:nvPr/>
        </p:nvSpPr>
        <p:spPr>
          <a:xfrm>
            <a:off x="6428740" y="1566863"/>
            <a:ext cx="2421890" cy="2419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委托挂牌</a:t>
            </a:r>
          </a:p>
        </p:txBody>
      </p:sp>
      <p:sp>
        <p:nvSpPr>
          <p:cNvPr id="19" name="矩形 18"/>
          <p:cNvSpPr/>
          <p:nvPr/>
        </p:nvSpPr>
        <p:spPr>
          <a:xfrm>
            <a:off x="6428740" y="1958340"/>
            <a:ext cx="2421890" cy="2419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公告和挂牌</a:t>
            </a:r>
          </a:p>
        </p:txBody>
      </p:sp>
      <p:sp>
        <p:nvSpPr>
          <p:cNvPr id="20" name="矩形 19"/>
          <p:cNvSpPr/>
          <p:nvPr/>
        </p:nvSpPr>
        <p:spPr>
          <a:xfrm>
            <a:off x="6428740" y="2333149"/>
            <a:ext cx="2421890" cy="2419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报名和资格审核</a:t>
            </a:r>
          </a:p>
        </p:txBody>
      </p:sp>
      <p:sp>
        <p:nvSpPr>
          <p:cNvPr id="21" name="矩形 20"/>
          <p:cNvSpPr/>
          <p:nvPr/>
        </p:nvSpPr>
        <p:spPr>
          <a:xfrm>
            <a:off x="6428740" y="3094196"/>
            <a:ext cx="2421890" cy="2419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不动产权益要约收购</a:t>
            </a:r>
          </a:p>
        </p:txBody>
      </p:sp>
      <p:sp>
        <p:nvSpPr>
          <p:cNvPr id="22" name="矩形 21"/>
          <p:cNvSpPr/>
          <p:nvPr/>
        </p:nvSpPr>
        <p:spPr>
          <a:xfrm>
            <a:off x="6428740" y="3493770"/>
            <a:ext cx="2421890" cy="2419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确定成交方</a:t>
            </a:r>
          </a:p>
        </p:txBody>
      </p:sp>
      <p:sp>
        <p:nvSpPr>
          <p:cNvPr id="23" name="矩形 22"/>
          <p:cNvSpPr/>
          <p:nvPr/>
        </p:nvSpPr>
        <p:spPr>
          <a:xfrm>
            <a:off x="6428740" y="2725103"/>
            <a:ext cx="2421890" cy="2419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政府（集体）综合收益报价</a:t>
            </a:r>
          </a:p>
        </p:txBody>
      </p:sp>
      <p:sp>
        <p:nvSpPr>
          <p:cNvPr id="24" name="左箭头 23"/>
          <p:cNvSpPr/>
          <p:nvPr/>
        </p:nvSpPr>
        <p:spPr>
          <a:xfrm>
            <a:off x="2824480" y="940594"/>
            <a:ext cx="431800" cy="21621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右箭头 24"/>
          <p:cNvSpPr/>
          <p:nvPr/>
        </p:nvSpPr>
        <p:spPr>
          <a:xfrm>
            <a:off x="5876926" y="1627346"/>
            <a:ext cx="432435" cy="216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箭头连接符 25"/>
          <p:cNvCxnSpPr>
            <a:stCxn id="8" idx="2"/>
            <a:endCxn id="9" idx="0"/>
          </p:cNvCxnSpPr>
          <p:nvPr/>
        </p:nvCxnSpPr>
        <p:spPr>
          <a:xfrm>
            <a:off x="1545590" y="1169670"/>
            <a:ext cx="0" cy="149543"/>
          </a:xfrm>
          <a:prstGeom prst="straightConnector1">
            <a:avLst/>
          </a:prstGeom>
          <a:ln w="28575" cmpd="sng">
            <a:solidFill>
              <a:schemeClr val="accent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9" idx="2"/>
            <a:endCxn id="10" idx="0"/>
          </p:cNvCxnSpPr>
          <p:nvPr/>
        </p:nvCxnSpPr>
        <p:spPr>
          <a:xfrm>
            <a:off x="1545590" y="1561148"/>
            <a:ext cx="0" cy="132874"/>
          </a:xfrm>
          <a:prstGeom prst="straightConnector1">
            <a:avLst/>
          </a:prstGeom>
          <a:ln w="28575" cmpd="sng">
            <a:solidFill>
              <a:schemeClr val="accent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10" idx="2"/>
            <a:endCxn id="11" idx="0"/>
          </p:cNvCxnSpPr>
          <p:nvPr/>
        </p:nvCxnSpPr>
        <p:spPr>
          <a:xfrm>
            <a:off x="1545590" y="1935956"/>
            <a:ext cx="0" cy="157163"/>
          </a:xfrm>
          <a:prstGeom prst="straightConnector1">
            <a:avLst/>
          </a:prstGeom>
          <a:ln w="28575" cmpd="sng">
            <a:solidFill>
              <a:schemeClr val="accent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a:stCxn id="11" idx="2"/>
            <a:endCxn id="12" idx="0"/>
          </p:cNvCxnSpPr>
          <p:nvPr/>
        </p:nvCxnSpPr>
        <p:spPr>
          <a:xfrm flipH="1">
            <a:off x="1544956" y="2335054"/>
            <a:ext cx="635" cy="149543"/>
          </a:xfrm>
          <a:prstGeom prst="straightConnector1">
            <a:avLst/>
          </a:prstGeom>
          <a:ln w="28575" cmpd="sng">
            <a:solidFill>
              <a:schemeClr val="accent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a:stCxn id="12" idx="2"/>
            <a:endCxn id="13" idx="0"/>
          </p:cNvCxnSpPr>
          <p:nvPr/>
        </p:nvCxnSpPr>
        <p:spPr>
          <a:xfrm>
            <a:off x="1544956" y="2726532"/>
            <a:ext cx="635" cy="132874"/>
          </a:xfrm>
          <a:prstGeom prst="straightConnector1">
            <a:avLst/>
          </a:prstGeom>
          <a:ln w="28575" cmpd="sng">
            <a:solidFill>
              <a:schemeClr val="accent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a:stCxn id="14" idx="2"/>
            <a:endCxn id="19" idx="0"/>
          </p:cNvCxnSpPr>
          <p:nvPr/>
        </p:nvCxnSpPr>
        <p:spPr>
          <a:xfrm>
            <a:off x="7711440" y="1808797"/>
            <a:ext cx="0" cy="149543"/>
          </a:xfrm>
          <a:prstGeom prst="straightConnector1">
            <a:avLst/>
          </a:prstGeom>
          <a:ln w="28575" cmpd="sng">
            <a:solidFill>
              <a:schemeClr val="accent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a:stCxn id="19" idx="2"/>
            <a:endCxn id="20" idx="0"/>
          </p:cNvCxnSpPr>
          <p:nvPr/>
        </p:nvCxnSpPr>
        <p:spPr>
          <a:xfrm>
            <a:off x="7711440" y="2200275"/>
            <a:ext cx="0" cy="132874"/>
          </a:xfrm>
          <a:prstGeom prst="straightConnector1">
            <a:avLst/>
          </a:prstGeom>
          <a:ln w="28575" cmpd="sng">
            <a:solidFill>
              <a:schemeClr val="accent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stCxn id="20" idx="2"/>
            <a:endCxn id="23" idx="0"/>
          </p:cNvCxnSpPr>
          <p:nvPr/>
        </p:nvCxnSpPr>
        <p:spPr>
          <a:xfrm>
            <a:off x="7711440" y="2575084"/>
            <a:ext cx="0" cy="150019"/>
          </a:xfrm>
          <a:prstGeom prst="straightConnector1">
            <a:avLst/>
          </a:prstGeom>
          <a:ln w="28575" cmpd="sng">
            <a:solidFill>
              <a:schemeClr val="accent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a:stCxn id="23" idx="2"/>
            <a:endCxn id="21" idx="0"/>
          </p:cNvCxnSpPr>
          <p:nvPr/>
        </p:nvCxnSpPr>
        <p:spPr>
          <a:xfrm>
            <a:off x="7711440" y="2967038"/>
            <a:ext cx="0" cy="127159"/>
          </a:xfrm>
          <a:prstGeom prst="straightConnector1">
            <a:avLst/>
          </a:prstGeom>
          <a:ln w="28575" cmpd="sng">
            <a:solidFill>
              <a:schemeClr val="accent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a:stCxn id="21" idx="2"/>
            <a:endCxn id="22" idx="0"/>
          </p:cNvCxnSpPr>
          <p:nvPr/>
        </p:nvCxnSpPr>
        <p:spPr>
          <a:xfrm>
            <a:off x="7711440" y="3336132"/>
            <a:ext cx="0" cy="157639"/>
          </a:xfrm>
          <a:prstGeom prst="straightConnector1">
            <a:avLst/>
          </a:prstGeom>
          <a:ln w="28575" cmpd="sng">
            <a:solidFill>
              <a:schemeClr val="accent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153670" y="681990"/>
            <a:ext cx="5760000" cy="0"/>
          </a:xfrm>
          <a:prstGeom prst="line">
            <a:avLst/>
          </a:prstGeom>
          <a:ln w="22225" cmpd="sng">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70180" y="690086"/>
            <a:ext cx="0" cy="2673000"/>
          </a:xfrm>
          <a:prstGeom prst="line">
            <a:avLst/>
          </a:prstGeom>
          <a:ln w="22225" cmpd="sng">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54306" y="3356134"/>
            <a:ext cx="2689225" cy="0"/>
          </a:xfrm>
          <a:prstGeom prst="line">
            <a:avLst/>
          </a:prstGeom>
          <a:ln w="22225" cmpd="sng">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2842896" y="1330166"/>
            <a:ext cx="635" cy="2034540"/>
          </a:xfrm>
          <a:prstGeom prst="line">
            <a:avLst/>
          </a:prstGeom>
          <a:ln w="22225" cmpd="sng">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2842896" y="1307306"/>
            <a:ext cx="3096895" cy="0"/>
          </a:xfrm>
          <a:prstGeom prst="line">
            <a:avLst/>
          </a:prstGeom>
          <a:ln w="22225" cmpd="sng">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H="1">
            <a:off x="5939790" y="690086"/>
            <a:ext cx="0" cy="621000"/>
          </a:xfrm>
          <a:prstGeom prst="line">
            <a:avLst/>
          </a:prstGeom>
          <a:ln w="22225" cmpd="sng">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3148965" y="1413986"/>
            <a:ext cx="5815330" cy="0"/>
          </a:xfrm>
          <a:prstGeom prst="line">
            <a:avLst/>
          </a:prstGeom>
          <a:ln w="22225" cmpd="sng">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3161030" y="1422083"/>
            <a:ext cx="0" cy="594000"/>
          </a:xfrm>
          <a:prstGeom prst="line">
            <a:avLst/>
          </a:prstGeom>
          <a:ln w="22225" cmpd="sng">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3161030" y="2006441"/>
            <a:ext cx="2922270" cy="0"/>
          </a:xfrm>
          <a:prstGeom prst="line">
            <a:avLst/>
          </a:prstGeom>
          <a:ln w="22225" cmpd="sng">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6068695" y="2031206"/>
            <a:ext cx="0" cy="1890713"/>
          </a:xfrm>
          <a:prstGeom prst="line">
            <a:avLst/>
          </a:prstGeom>
          <a:ln w="22225" cmpd="sng">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6057900" y="3940493"/>
            <a:ext cx="2916000" cy="0"/>
          </a:xfrm>
          <a:prstGeom prst="line">
            <a:avLst/>
          </a:prstGeom>
          <a:ln w="22225" cmpd="sng">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8954770" y="1422083"/>
            <a:ext cx="0" cy="2538000"/>
          </a:xfrm>
          <a:prstGeom prst="line">
            <a:avLst/>
          </a:prstGeom>
          <a:ln w="22225" cmpd="sng">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48" name="下箭头 47"/>
          <p:cNvSpPr/>
          <p:nvPr/>
        </p:nvSpPr>
        <p:spPr>
          <a:xfrm>
            <a:off x="4427855" y="1879759"/>
            <a:ext cx="288000" cy="270000"/>
          </a:xfrm>
          <a:prstGeom prst="downArrow">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3434715" y="1498283"/>
            <a:ext cx="2322830" cy="3915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latin typeface="黑体" panose="02010609060101010101" charset="-122"/>
                <a:ea typeface="黑体" panose="02010609060101010101" charset="-122"/>
                <a:cs typeface="微软雅黑" panose="020B0503020204020204" pitchFamily="34" charset="-122"/>
                <a:sym typeface="+mn-ea"/>
              </a:rPr>
              <a:t>实施挂牌</a:t>
            </a:r>
          </a:p>
        </p:txBody>
      </p:sp>
      <p:sp>
        <p:nvSpPr>
          <p:cNvPr id="50" name="下箭头 49"/>
          <p:cNvSpPr/>
          <p:nvPr/>
        </p:nvSpPr>
        <p:spPr>
          <a:xfrm>
            <a:off x="4427856" y="1157288"/>
            <a:ext cx="287655" cy="324000"/>
          </a:xfrm>
          <a:prstGeom prst="downArrow">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3434715" y="819150"/>
            <a:ext cx="2322830" cy="39243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latin typeface="黑体" panose="02010609060101010101" charset="-122"/>
                <a:ea typeface="黑体" panose="02010609060101010101" charset="-122"/>
                <a:cs typeface="微软雅黑" panose="020B0503020204020204" pitchFamily="34" charset="-122"/>
                <a:sym typeface="+mn-ea"/>
              </a:rPr>
              <a:t>前期工作</a:t>
            </a:r>
          </a:p>
        </p:txBody>
      </p:sp>
      <p:sp>
        <p:nvSpPr>
          <p:cNvPr id="52" name="下箭头 51"/>
          <p:cNvSpPr/>
          <p:nvPr/>
        </p:nvSpPr>
        <p:spPr>
          <a:xfrm>
            <a:off x="4427220" y="2541270"/>
            <a:ext cx="288000" cy="243000"/>
          </a:xfrm>
          <a:prstGeom prst="downArrow">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3434715" y="2149793"/>
            <a:ext cx="2322830" cy="3915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latin typeface="黑体" panose="02010609060101010101" charset="-122"/>
                <a:ea typeface="黑体" panose="02010609060101010101" charset="-122"/>
                <a:cs typeface="微软雅黑" panose="020B0503020204020204" pitchFamily="34" charset="-122"/>
                <a:sym typeface="+mn-ea"/>
              </a:rPr>
              <a:t>实施方案编报</a:t>
            </a:r>
          </a:p>
        </p:txBody>
      </p:sp>
      <p:sp>
        <p:nvSpPr>
          <p:cNvPr id="54" name="下箭头 53"/>
          <p:cNvSpPr/>
          <p:nvPr/>
        </p:nvSpPr>
        <p:spPr>
          <a:xfrm>
            <a:off x="4427220" y="3120390"/>
            <a:ext cx="288000" cy="243000"/>
          </a:xfrm>
          <a:prstGeom prst="downArrow">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3434715" y="2780348"/>
            <a:ext cx="2322830" cy="3915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latin typeface="黑体" panose="02010609060101010101" charset="-122"/>
                <a:ea typeface="黑体" panose="02010609060101010101" charset="-122"/>
                <a:cs typeface="微软雅黑" panose="020B0503020204020204" pitchFamily="34" charset="-122"/>
                <a:sym typeface="+mn-ea"/>
              </a:rPr>
              <a:t>产权注销</a:t>
            </a:r>
          </a:p>
        </p:txBody>
      </p:sp>
      <p:sp>
        <p:nvSpPr>
          <p:cNvPr id="56" name="下箭头 55"/>
          <p:cNvSpPr/>
          <p:nvPr/>
        </p:nvSpPr>
        <p:spPr>
          <a:xfrm>
            <a:off x="4427220" y="3717131"/>
            <a:ext cx="288000" cy="243000"/>
          </a:xfrm>
          <a:prstGeom prst="downArrow">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3434715" y="3364706"/>
            <a:ext cx="2322830" cy="3915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latin typeface="黑体" panose="02010609060101010101" charset="-122"/>
                <a:ea typeface="黑体" panose="02010609060101010101" charset="-122"/>
                <a:cs typeface="微软雅黑" panose="020B0503020204020204" pitchFamily="34" charset="-122"/>
                <a:sym typeface="+mn-ea"/>
              </a:rPr>
              <a:t>土地供应及入库</a:t>
            </a:r>
          </a:p>
        </p:txBody>
      </p:sp>
      <p:sp>
        <p:nvSpPr>
          <p:cNvPr id="58" name="下箭头 57"/>
          <p:cNvSpPr/>
          <p:nvPr/>
        </p:nvSpPr>
        <p:spPr>
          <a:xfrm>
            <a:off x="4427220" y="4326731"/>
            <a:ext cx="288000" cy="243000"/>
          </a:xfrm>
          <a:prstGeom prst="downArrow">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3434715" y="3967163"/>
            <a:ext cx="2322830" cy="3915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latin typeface="黑体" panose="02010609060101010101" charset="-122"/>
                <a:ea typeface="黑体" panose="02010609060101010101" charset="-122"/>
                <a:cs typeface="微软雅黑" panose="020B0503020204020204" pitchFamily="34" charset="-122"/>
                <a:sym typeface="+mn-ea"/>
              </a:rPr>
              <a:t>实施监管</a:t>
            </a:r>
          </a:p>
        </p:txBody>
      </p:sp>
    </p:spTree>
    <p:extLst>
      <p:ext uri="{BB962C8B-B14F-4D97-AF65-F5344CB8AC3E}">
        <p14:creationId xmlns:p14="http://schemas.microsoft.com/office/powerpoint/2010/main" val="427740588"/>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359024" y="165869"/>
            <a:ext cx="6805264" cy="830997"/>
          </a:xfrm>
          <a:prstGeom prst="rect">
            <a:avLst/>
          </a:prstGeom>
          <a:noFill/>
          <a:effectLst/>
        </p:spPr>
        <p:txBody>
          <a:bodyPr wrap="square">
            <a:spAutoFit/>
          </a:bodyPr>
          <a:lstStyle/>
          <a:p>
            <a:pPr fontAlgn="auto">
              <a:spcBef>
                <a:spcPts val="0"/>
              </a:spcBef>
              <a:spcAft>
                <a:spcPts val="0"/>
              </a:spcAft>
              <a:defRPr/>
            </a:pPr>
            <a:r>
              <a:rPr lang="zh-CN" altLang="en-US" sz="2400" dirty="0">
                <a:ln w="6350">
                  <a:noFill/>
                </a:ln>
                <a:solidFill>
                  <a:srgbClr val="0070C0"/>
                </a:solidFill>
                <a:latin typeface="微软雅黑" panose="020B0503020204020204" pitchFamily="34" charset="-122"/>
                <a:ea typeface="微软雅黑" panose="020B0503020204020204" pitchFamily="34" charset="-122"/>
                <a:sym typeface="+mn-ea"/>
              </a:rPr>
              <a:t>三、参与途径：借助城市更新基金跟投具体项目</a:t>
            </a:r>
          </a:p>
          <a:p>
            <a:pPr fontAlgn="auto">
              <a:spcBef>
                <a:spcPts val="0"/>
              </a:spcBef>
              <a:spcAft>
                <a:spcPts val="0"/>
              </a:spcAft>
              <a:defRPr/>
            </a:pPr>
            <a:endParaRPr lang="zh-CN" altLang="en-US" sz="2400" b="1" dirty="0">
              <a:ln w="6350">
                <a:noFill/>
              </a:ln>
              <a:solidFill>
                <a:srgbClr val="0070C0"/>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flipH="1">
            <a:off x="555625" y="1131590"/>
            <a:ext cx="4006850" cy="1085850"/>
            <a:chOff x="4600166" y="2165350"/>
            <a:chExt cx="3858320" cy="1219200"/>
          </a:xfrm>
        </p:grpSpPr>
        <p:sp>
          <p:nvSpPr>
            <p:cNvPr id="6" name="Freeform 5"/>
            <p:cNvSpPr/>
            <p:nvPr/>
          </p:nvSpPr>
          <p:spPr bwMode="auto">
            <a:xfrm>
              <a:off x="7949444" y="2165350"/>
              <a:ext cx="509042" cy="1219200"/>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1">
                <a:lumMod val="7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7" name="五边形 7"/>
            <p:cNvSpPr/>
            <p:nvPr/>
          </p:nvSpPr>
          <p:spPr>
            <a:xfrm flipH="1">
              <a:off x="4600168" y="2382839"/>
              <a:ext cx="3858317" cy="783576"/>
            </a:xfrm>
            <a:prstGeom prst="homePlate">
              <a:avLst>
                <a:gd name="adj" fmla="val 49923"/>
              </a:avLst>
            </a:prstGeom>
            <a:solidFill>
              <a:schemeClr val="accent1"/>
            </a:solidFill>
            <a:ln w="9525">
              <a:noFill/>
            </a:ln>
          </p:spPr>
          <p:txBody>
            <a:bodyPr anchor="t"/>
            <a:lstStyle/>
            <a:p>
              <a:endParaRPr lang="zh-CN" altLang="en-US" dirty="0">
                <a:latin typeface="Calibri" panose="020F0502020204030204" charset="0"/>
                <a:ea typeface="宋体" panose="02010600030101010101" pitchFamily="2" charset="-122"/>
              </a:endParaRPr>
            </a:p>
          </p:txBody>
        </p:sp>
        <p:sp>
          <p:nvSpPr>
            <p:cNvPr id="8" name="五边形 89"/>
            <p:cNvSpPr/>
            <p:nvPr/>
          </p:nvSpPr>
          <p:spPr>
            <a:xfrm flipH="1">
              <a:off x="4600166" y="2386375"/>
              <a:ext cx="1929160" cy="784281"/>
            </a:xfrm>
            <a:custGeom>
              <a:avLst/>
              <a:gdLst>
                <a:gd name="connsiteX0" fmla="*/ 0 w 2380547"/>
                <a:gd name="connsiteY0" fmla="*/ 0 h 783576"/>
                <a:gd name="connsiteX1" fmla="*/ 1988759 w 2380547"/>
                <a:gd name="connsiteY1" fmla="*/ 0 h 783576"/>
                <a:gd name="connsiteX2" fmla="*/ 2380547 w 2380547"/>
                <a:gd name="connsiteY2" fmla="*/ 391788 h 783576"/>
                <a:gd name="connsiteX3" fmla="*/ 1988759 w 2380547"/>
                <a:gd name="connsiteY3" fmla="*/ 783576 h 783576"/>
                <a:gd name="connsiteX4" fmla="*/ 0 w 2380547"/>
                <a:gd name="connsiteY4" fmla="*/ 783576 h 783576"/>
                <a:gd name="connsiteX5" fmla="*/ 0 w 2380547"/>
                <a:gd name="connsiteY5" fmla="*/ 0 h 783576"/>
                <a:gd name="connsiteX0-1" fmla="*/ 0 w 2380547"/>
                <a:gd name="connsiteY0-2" fmla="*/ 0 h 783576"/>
                <a:gd name="connsiteX1-3" fmla="*/ 1988759 w 2380547"/>
                <a:gd name="connsiteY1-4" fmla="*/ 0 h 783576"/>
                <a:gd name="connsiteX2-5" fmla="*/ 2380547 w 2380547"/>
                <a:gd name="connsiteY2-6" fmla="*/ 391788 h 783576"/>
                <a:gd name="connsiteX3-7" fmla="*/ 1988759 w 2380547"/>
                <a:gd name="connsiteY3-8" fmla="*/ 783576 h 783576"/>
                <a:gd name="connsiteX4-9" fmla="*/ 0 w 2380547"/>
                <a:gd name="connsiteY4-10" fmla="*/ 783576 h 783576"/>
                <a:gd name="connsiteX5-11" fmla="*/ 0 w 2380547"/>
                <a:gd name="connsiteY5-12" fmla="*/ 0 h 783576"/>
                <a:gd name="connsiteX0-13" fmla="*/ 0 w 2380547"/>
                <a:gd name="connsiteY0-14" fmla="*/ 0 h 783576"/>
                <a:gd name="connsiteX1-15" fmla="*/ 1988759 w 2380547"/>
                <a:gd name="connsiteY1-16" fmla="*/ 0 h 783576"/>
                <a:gd name="connsiteX2-17" fmla="*/ 2380547 w 2380547"/>
                <a:gd name="connsiteY2-18" fmla="*/ 391788 h 783576"/>
                <a:gd name="connsiteX3-19" fmla="*/ 1988759 w 2380547"/>
                <a:gd name="connsiteY3-20" fmla="*/ 783576 h 783576"/>
                <a:gd name="connsiteX4-21" fmla="*/ 756138 w 2380547"/>
                <a:gd name="connsiteY4-22" fmla="*/ 774783 h 783576"/>
                <a:gd name="connsiteX5-23" fmla="*/ 0 w 2380547"/>
                <a:gd name="connsiteY5-24" fmla="*/ 0 h 7835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380547" h="783576">
                  <a:moveTo>
                    <a:pt x="0" y="0"/>
                  </a:moveTo>
                  <a:lnTo>
                    <a:pt x="1988759" y="0"/>
                  </a:lnTo>
                  <a:lnTo>
                    <a:pt x="2380547" y="391788"/>
                  </a:lnTo>
                  <a:lnTo>
                    <a:pt x="1988759" y="783576"/>
                  </a:lnTo>
                  <a:lnTo>
                    <a:pt x="756138" y="774783"/>
                  </a:lnTo>
                  <a:lnTo>
                    <a:pt x="0" y="0"/>
                  </a:lnTo>
                  <a:close/>
                </a:path>
              </a:pathLst>
            </a:custGeom>
            <a:solidFill>
              <a:schemeClr val="accent1">
                <a:lumMod val="7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9" name="Freeform 7"/>
            <p:cNvSpPr/>
            <p:nvPr/>
          </p:nvSpPr>
          <p:spPr>
            <a:xfrm>
              <a:off x="4804494" y="2383484"/>
              <a:ext cx="3653992" cy="782932"/>
            </a:xfrm>
            <a:custGeom>
              <a:avLst/>
              <a:gdLst/>
              <a:ahLst/>
              <a:cxnLst>
                <a:cxn ang="0">
                  <a:pos x="3653992" y="782932"/>
                </a:cxn>
                <a:cxn ang="0">
                  <a:pos x="0" y="782932"/>
                </a:cxn>
                <a:cxn ang="0">
                  <a:pos x="230453" y="392935"/>
                </a:cxn>
                <a:cxn ang="0">
                  <a:pos x="0" y="0"/>
                </a:cxn>
                <a:cxn ang="0">
                  <a:pos x="3653992" y="0"/>
                </a:cxn>
                <a:cxn ang="0">
                  <a:pos x="3653992" y="782932"/>
                </a:cxn>
              </a:cxnLst>
              <a:rect l="0" t="0" r="0" b="0"/>
              <a:pathLst>
                <a:path w="4614" h="1066">
                  <a:moveTo>
                    <a:pt x="4614" y="1066"/>
                  </a:moveTo>
                  <a:lnTo>
                    <a:pt x="0" y="1066"/>
                  </a:lnTo>
                  <a:lnTo>
                    <a:pt x="291" y="535"/>
                  </a:lnTo>
                  <a:lnTo>
                    <a:pt x="0" y="0"/>
                  </a:lnTo>
                  <a:lnTo>
                    <a:pt x="4614" y="0"/>
                  </a:lnTo>
                  <a:lnTo>
                    <a:pt x="4614" y="1066"/>
                  </a:lnTo>
                </a:path>
              </a:pathLst>
            </a:custGeom>
            <a:noFill/>
            <a:ln w="9525">
              <a:noFill/>
            </a:ln>
          </p:spPr>
          <p:txBody>
            <a:bodyPr/>
            <a:lstStyle/>
            <a:p>
              <a:endParaRPr lang="zh-CN" altLang="en-US"/>
            </a:p>
          </p:txBody>
        </p:sp>
        <p:sp>
          <p:nvSpPr>
            <p:cNvPr id="12" name="Freeform 9"/>
            <p:cNvSpPr/>
            <p:nvPr/>
          </p:nvSpPr>
          <p:spPr>
            <a:xfrm>
              <a:off x="4804494" y="2383483"/>
              <a:ext cx="2803453" cy="782932"/>
            </a:xfrm>
            <a:custGeom>
              <a:avLst/>
              <a:gdLst/>
              <a:ahLst/>
              <a:cxnLst>
                <a:cxn ang="0">
                  <a:pos x="1593375" y="0"/>
                </a:cxn>
                <a:cxn ang="0">
                  <a:pos x="0" y="0"/>
                </a:cxn>
                <a:cxn ang="0">
                  <a:pos x="230453" y="392935"/>
                </a:cxn>
                <a:cxn ang="0">
                  <a:pos x="0" y="782932"/>
                </a:cxn>
                <a:cxn ang="0">
                  <a:pos x="2803453" y="782932"/>
                </a:cxn>
                <a:cxn ang="0">
                  <a:pos x="1593375" y="0"/>
                </a:cxn>
              </a:cxnLst>
              <a:rect l="0" t="0" r="0" b="0"/>
              <a:pathLst>
                <a:path w="3540" h="1066">
                  <a:moveTo>
                    <a:pt x="2012" y="0"/>
                  </a:moveTo>
                  <a:lnTo>
                    <a:pt x="0" y="0"/>
                  </a:lnTo>
                  <a:lnTo>
                    <a:pt x="291" y="535"/>
                  </a:lnTo>
                  <a:lnTo>
                    <a:pt x="0" y="1066"/>
                  </a:lnTo>
                  <a:lnTo>
                    <a:pt x="3540" y="1066"/>
                  </a:lnTo>
                  <a:lnTo>
                    <a:pt x="2012" y="0"/>
                  </a:lnTo>
                </a:path>
              </a:pathLst>
            </a:custGeom>
            <a:noFill/>
            <a:ln w="9525">
              <a:noFill/>
            </a:ln>
          </p:spPr>
          <p:txBody>
            <a:bodyPr/>
            <a:lstStyle/>
            <a:p>
              <a:endParaRPr lang="zh-CN" altLang="en-US"/>
            </a:p>
          </p:txBody>
        </p:sp>
        <p:sp>
          <p:nvSpPr>
            <p:cNvPr id="13" name="矩形 12"/>
            <p:cNvSpPr/>
            <p:nvPr/>
          </p:nvSpPr>
          <p:spPr bwMode="auto">
            <a:xfrm flipH="1">
              <a:off x="5070991" y="2450543"/>
              <a:ext cx="2956415" cy="86270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组建市属国企牵头</a:t>
              </a:r>
              <a:endParaRPr kumimoji="0" lang="en-US" altLang="zh-CN"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东莞市城市更新基金</a:t>
              </a:r>
              <a:endParaRPr kumimoji="0" lang="en-US" altLang="zh-CN"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p:txBody>
        </p:sp>
      </p:grpSp>
      <p:grpSp>
        <p:nvGrpSpPr>
          <p:cNvPr id="14" name="组合 13"/>
          <p:cNvGrpSpPr/>
          <p:nvPr/>
        </p:nvGrpSpPr>
        <p:grpSpPr>
          <a:xfrm flipH="1">
            <a:off x="1133475" y="2130127"/>
            <a:ext cx="4006850" cy="1087438"/>
            <a:chOff x="3951281" y="3321050"/>
            <a:chExt cx="3858416" cy="1219200"/>
          </a:xfrm>
        </p:grpSpPr>
        <p:sp>
          <p:nvSpPr>
            <p:cNvPr id="15" name="Freeform 5"/>
            <p:cNvSpPr/>
            <p:nvPr/>
          </p:nvSpPr>
          <p:spPr bwMode="auto">
            <a:xfrm>
              <a:off x="7300642" y="3321050"/>
              <a:ext cx="509055" cy="1219200"/>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2">
                <a:lumMod val="7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16" name="五边形 87"/>
            <p:cNvSpPr/>
            <p:nvPr/>
          </p:nvSpPr>
          <p:spPr>
            <a:xfrm flipH="1">
              <a:off x="3951281" y="3539187"/>
              <a:ext cx="3858317" cy="783576"/>
            </a:xfrm>
            <a:prstGeom prst="homePlate">
              <a:avLst>
                <a:gd name="adj" fmla="val 49923"/>
              </a:avLst>
            </a:prstGeom>
            <a:solidFill>
              <a:schemeClr val="accent2"/>
            </a:solidFill>
            <a:ln w="9525">
              <a:noFill/>
            </a:ln>
          </p:spPr>
          <p:txBody>
            <a:bodyPr anchor="t"/>
            <a:lstStyle/>
            <a:p>
              <a:endParaRPr lang="zh-CN" altLang="en-US" dirty="0">
                <a:latin typeface="Calibri" panose="020F0502020204030204" charset="0"/>
                <a:ea typeface="宋体" panose="02010600030101010101" pitchFamily="2" charset="-122"/>
              </a:endParaRPr>
            </a:p>
          </p:txBody>
        </p:sp>
        <p:sp>
          <p:nvSpPr>
            <p:cNvPr id="17" name="五边形 89"/>
            <p:cNvSpPr/>
            <p:nvPr/>
          </p:nvSpPr>
          <p:spPr>
            <a:xfrm flipH="1">
              <a:off x="3951281" y="3554211"/>
              <a:ext cx="1822200" cy="783135"/>
            </a:xfrm>
            <a:custGeom>
              <a:avLst/>
              <a:gdLst>
                <a:gd name="connsiteX0" fmla="*/ 0 w 2380547"/>
                <a:gd name="connsiteY0" fmla="*/ 0 h 783576"/>
                <a:gd name="connsiteX1" fmla="*/ 1988759 w 2380547"/>
                <a:gd name="connsiteY1" fmla="*/ 0 h 783576"/>
                <a:gd name="connsiteX2" fmla="*/ 2380547 w 2380547"/>
                <a:gd name="connsiteY2" fmla="*/ 391788 h 783576"/>
                <a:gd name="connsiteX3" fmla="*/ 1988759 w 2380547"/>
                <a:gd name="connsiteY3" fmla="*/ 783576 h 783576"/>
                <a:gd name="connsiteX4" fmla="*/ 0 w 2380547"/>
                <a:gd name="connsiteY4" fmla="*/ 783576 h 783576"/>
                <a:gd name="connsiteX5" fmla="*/ 0 w 2380547"/>
                <a:gd name="connsiteY5" fmla="*/ 0 h 783576"/>
                <a:gd name="connsiteX0-1" fmla="*/ 0 w 2380547"/>
                <a:gd name="connsiteY0-2" fmla="*/ 0 h 783576"/>
                <a:gd name="connsiteX1-3" fmla="*/ 1988759 w 2380547"/>
                <a:gd name="connsiteY1-4" fmla="*/ 0 h 783576"/>
                <a:gd name="connsiteX2-5" fmla="*/ 2380547 w 2380547"/>
                <a:gd name="connsiteY2-6" fmla="*/ 391788 h 783576"/>
                <a:gd name="connsiteX3-7" fmla="*/ 1988759 w 2380547"/>
                <a:gd name="connsiteY3-8" fmla="*/ 783576 h 783576"/>
                <a:gd name="connsiteX4-9" fmla="*/ 0 w 2380547"/>
                <a:gd name="connsiteY4-10" fmla="*/ 783576 h 783576"/>
                <a:gd name="connsiteX5-11" fmla="*/ 0 w 2380547"/>
                <a:gd name="connsiteY5-12" fmla="*/ 0 h 783576"/>
                <a:gd name="connsiteX0-13" fmla="*/ 0 w 2380547"/>
                <a:gd name="connsiteY0-14" fmla="*/ 0 h 783576"/>
                <a:gd name="connsiteX1-15" fmla="*/ 1988759 w 2380547"/>
                <a:gd name="connsiteY1-16" fmla="*/ 0 h 783576"/>
                <a:gd name="connsiteX2-17" fmla="*/ 2380547 w 2380547"/>
                <a:gd name="connsiteY2-18" fmla="*/ 391788 h 783576"/>
                <a:gd name="connsiteX3-19" fmla="*/ 1988759 w 2380547"/>
                <a:gd name="connsiteY3-20" fmla="*/ 783576 h 783576"/>
                <a:gd name="connsiteX4-21" fmla="*/ 756138 w 2380547"/>
                <a:gd name="connsiteY4-22" fmla="*/ 774783 h 783576"/>
                <a:gd name="connsiteX5-23" fmla="*/ 0 w 2380547"/>
                <a:gd name="connsiteY5-24" fmla="*/ 0 h 7835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380547" h="783576">
                  <a:moveTo>
                    <a:pt x="0" y="0"/>
                  </a:moveTo>
                  <a:lnTo>
                    <a:pt x="1988759" y="0"/>
                  </a:lnTo>
                  <a:lnTo>
                    <a:pt x="2380547" y="391788"/>
                  </a:lnTo>
                  <a:lnTo>
                    <a:pt x="1988759" y="783576"/>
                  </a:lnTo>
                  <a:lnTo>
                    <a:pt x="756138" y="774783"/>
                  </a:lnTo>
                  <a:lnTo>
                    <a:pt x="0" y="0"/>
                  </a:lnTo>
                  <a:close/>
                </a:path>
              </a:pathLst>
            </a:custGeom>
            <a:solidFill>
              <a:schemeClr val="accent2">
                <a:lumMod val="7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18" name="Freeform 7"/>
            <p:cNvSpPr/>
            <p:nvPr/>
          </p:nvSpPr>
          <p:spPr>
            <a:xfrm>
              <a:off x="4155707" y="3539184"/>
              <a:ext cx="3653990" cy="782932"/>
            </a:xfrm>
            <a:custGeom>
              <a:avLst/>
              <a:gdLst/>
              <a:ahLst/>
              <a:cxnLst>
                <a:cxn ang="0">
                  <a:pos x="3653990" y="782932"/>
                </a:cxn>
                <a:cxn ang="0">
                  <a:pos x="0" y="782932"/>
                </a:cxn>
                <a:cxn ang="0">
                  <a:pos x="230453" y="392935"/>
                </a:cxn>
                <a:cxn ang="0">
                  <a:pos x="0" y="0"/>
                </a:cxn>
                <a:cxn ang="0">
                  <a:pos x="3653990" y="0"/>
                </a:cxn>
                <a:cxn ang="0">
                  <a:pos x="3653990" y="782932"/>
                </a:cxn>
              </a:cxnLst>
              <a:rect l="0" t="0" r="0" b="0"/>
              <a:pathLst>
                <a:path w="4614" h="1066">
                  <a:moveTo>
                    <a:pt x="4614" y="1066"/>
                  </a:moveTo>
                  <a:lnTo>
                    <a:pt x="0" y="1066"/>
                  </a:lnTo>
                  <a:lnTo>
                    <a:pt x="291" y="535"/>
                  </a:lnTo>
                  <a:lnTo>
                    <a:pt x="0" y="0"/>
                  </a:lnTo>
                  <a:lnTo>
                    <a:pt x="4614" y="0"/>
                  </a:lnTo>
                  <a:lnTo>
                    <a:pt x="4614" y="1066"/>
                  </a:lnTo>
                </a:path>
              </a:pathLst>
            </a:custGeom>
            <a:noFill/>
            <a:ln w="9525">
              <a:noFill/>
            </a:ln>
          </p:spPr>
          <p:txBody>
            <a:bodyPr/>
            <a:lstStyle/>
            <a:p>
              <a:endParaRPr lang="zh-CN" altLang="en-US"/>
            </a:p>
          </p:txBody>
        </p:sp>
        <p:sp>
          <p:nvSpPr>
            <p:cNvPr id="19" name="Freeform 9"/>
            <p:cNvSpPr/>
            <p:nvPr/>
          </p:nvSpPr>
          <p:spPr>
            <a:xfrm>
              <a:off x="4155707" y="3539184"/>
              <a:ext cx="2803451" cy="782932"/>
            </a:xfrm>
            <a:custGeom>
              <a:avLst/>
              <a:gdLst/>
              <a:ahLst/>
              <a:cxnLst>
                <a:cxn ang="0">
                  <a:pos x="1593374" y="0"/>
                </a:cxn>
                <a:cxn ang="0">
                  <a:pos x="0" y="0"/>
                </a:cxn>
                <a:cxn ang="0">
                  <a:pos x="230453" y="392935"/>
                </a:cxn>
                <a:cxn ang="0">
                  <a:pos x="0" y="782932"/>
                </a:cxn>
                <a:cxn ang="0">
                  <a:pos x="2803451" y="782932"/>
                </a:cxn>
                <a:cxn ang="0">
                  <a:pos x="1593374" y="0"/>
                </a:cxn>
              </a:cxnLst>
              <a:rect l="0" t="0" r="0" b="0"/>
              <a:pathLst>
                <a:path w="3540" h="1066">
                  <a:moveTo>
                    <a:pt x="2012" y="0"/>
                  </a:moveTo>
                  <a:lnTo>
                    <a:pt x="0" y="0"/>
                  </a:lnTo>
                  <a:lnTo>
                    <a:pt x="291" y="535"/>
                  </a:lnTo>
                  <a:lnTo>
                    <a:pt x="0" y="1066"/>
                  </a:lnTo>
                  <a:lnTo>
                    <a:pt x="3540" y="1066"/>
                  </a:lnTo>
                  <a:lnTo>
                    <a:pt x="2012" y="0"/>
                  </a:lnTo>
                </a:path>
              </a:pathLst>
            </a:custGeom>
            <a:noFill/>
            <a:ln w="9525">
              <a:noFill/>
            </a:ln>
          </p:spPr>
          <p:txBody>
            <a:bodyPr/>
            <a:lstStyle/>
            <a:p>
              <a:endParaRPr lang="zh-CN" altLang="en-US"/>
            </a:p>
          </p:txBody>
        </p:sp>
        <p:sp>
          <p:nvSpPr>
            <p:cNvPr id="20" name="矩形 19"/>
            <p:cNvSpPr/>
            <p:nvPr/>
          </p:nvSpPr>
          <p:spPr bwMode="auto">
            <a:xfrm flipH="1">
              <a:off x="4422118" y="3593368"/>
              <a:ext cx="2918271" cy="863228"/>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搭建开放式</a:t>
              </a:r>
              <a:endParaRPr kumimoji="0" lang="en-US" altLang="zh-CN"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社会资金参与平台</a:t>
              </a:r>
              <a:endParaRPr kumimoji="0" lang="en-US" altLang="zh-CN"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p:txBody>
        </p:sp>
      </p:grpSp>
      <p:grpSp>
        <p:nvGrpSpPr>
          <p:cNvPr id="21" name="组合 20"/>
          <p:cNvGrpSpPr/>
          <p:nvPr/>
        </p:nvGrpSpPr>
        <p:grpSpPr>
          <a:xfrm flipH="1">
            <a:off x="1712913" y="3141365"/>
            <a:ext cx="4006850" cy="1085850"/>
            <a:chOff x="3282041" y="4476750"/>
            <a:chExt cx="3858318" cy="1219200"/>
          </a:xfrm>
        </p:grpSpPr>
        <p:sp>
          <p:nvSpPr>
            <p:cNvPr id="22" name="Freeform 5"/>
            <p:cNvSpPr/>
            <p:nvPr/>
          </p:nvSpPr>
          <p:spPr bwMode="auto">
            <a:xfrm>
              <a:off x="6631318" y="4476750"/>
              <a:ext cx="509041" cy="1219200"/>
            </a:xfrm>
            <a:custGeom>
              <a:avLst/>
              <a:gdLst>
                <a:gd name="T0" fmla="*/ 0 w 643"/>
                <a:gd name="T1" fmla="*/ 1660 h 1660"/>
                <a:gd name="T2" fmla="*/ 0 w 643"/>
                <a:gd name="T3" fmla="*/ 0 h 1660"/>
                <a:gd name="T4" fmla="*/ 643 w 643"/>
                <a:gd name="T5" fmla="*/ 301 h 1660"/>
                <a:gd name="T6" fmla="*/ 643 w 643"/>
                <a:gd name="T7" fmla="*/ 1359 h 1660"/>
                <a:gd name="T8" fmla="*/ 0 w 643"/>
                <a:gd name="T9" fmla="*/ 1660 h 1660"/>
              </a:gdLst>
              <a:ahLst/>
              <a:cxnLst>
                <a:cxn ang="0">
                  <a:pos x="T0" y="T1"/>
                </a:cxn>
                <a:cxn ang="0">
                  <a:pos x="T2" y="T3"/>
                </a:cxn>
                <a:cxn ang="0">
                  <a:pos x="T4" y="T5"/>
                </a:cxn>
                <a:cxn ang="0">
                  <a:pos x="T6" y="T7"/>
                </a:cxn>
                <a:cxn ang="0">
                  <a:pos x="T8" y="T9"/>
                </a:cxn>
              </a:cxnLst>
              <a:rect l="0" t="0" r="r" b="b"/>
              <a:pathLst>
                <a:path w="643" h="1660">
                  <a:moveTo>
                    <a:pt x="0" y="1660"/>
                  </a:moveTo>
                  <a:lnTo>
                    <a:pt x="0" y="0"/>
                  </a:lnTo>
                  <a:lnTo>
                    <a:pt x="643" y="301"/>
                  </a:lnTo>
                  <a:lnTo>
                    <a:pt x="643" y="1359"/>
                  </a:lnTo>
                  <a:lnTo>
                    <a:pt x="0" y="1660"/>
                  </a:lnTo>
                  <a:close/>
                </a:path>
              </a:pathLst>
            </a:custGeom>
            <a:solidFill>
              <a:schemeClr val="accent3">
                <a:lumMod val="7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23" name="五边形 22"/>
            <p:cNvSpPr/>
            <p:nvPr/>
          </p:nvSpPr>
          <p:spPr>
            <a:xfrm flipH="1">
              <a:off x="3282041" y="4688862"/>
              <a:ext cx="3858318" cy="784281"/>
            </a:xfrm>
            <a:prstGeom prst="homePlate">
              <a:avLst/>
            </a:prstGeom>
            <a:solidFill>
              <a:schemeClr val="accent3"/>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24" name="五边形 89"/>
            <p:cNvSpPr/>
            <p:nvPr/>
          </p:nvSpPr>
          <p:spPr>
            <a:xfrm flipH="1">
              <a:off x="3282041" y="4695992"/>
              <a:ext cx="1929159" cy="784281"/>
            </a:xfrm>
            <a:custGeom>
              <a:avLst/>
              <a:gdLst>
                <a:gd name="connsiteX0" fmla="*/ 0 w 2380547"/>
                <a:gd name="connsiteY0" fmla="*/ 0 h 783576"/>
                <a:gd name="connsiteX1" fmla="*/ 1988759 w 2380547"/>
                <a:gd name="connsiteY1" fmla="*/ 0 h 783576"/>
                <a:gd name="connsiteX2" fmla="*/ 2380547 w 2380547"/>
                <a:gd name="connsiteY2" fmla="*/ 391788 h 783576"/>
                <a:gd name="connsiteX3" fmla="*/ 1988759 w 2380547"/>
                <a:gd name="connsiteY3" fmla="*/ 783576 h 783576"/>
                <a:gd name="connsiteX4" fmla="*/ 0 w 2380547"/>
                <a:gd name="connsiteY4" fmla="*/ 783576 h 783576"/>
                <a:gd name="connsiteX5" fmla="*/ 0 w 2380547"/>
                <a:gd name="connsiteY5" fmla="*/ 0 h 783576"/>
                <a:gd name="connsiteX0-1" fmla="*/ 0 w 2380547"/>
                <a:gd name="connsiteY0-2" fmla="*/ 0 h 783576"/>
                <a:gd name="connsiteX1-3" fmla="*/ 1988759 w 2380547"/>
                <a:gd name="connsiteY1-4" fmla="*/ 0 h 783576"/>
                <a:gd name="connsiteX2-5" fmla="*/ 2380547 w 2380547"/>
                <a:gd name="connsiteY2-6" fmla="*/ 391788 h 783576"/>
                <a:gd name="connsiteX3-7" fmla="*/ 1988759 w 2380547"/>
                <a:gd name="connsiteY3-8" fmla="*/ 783576 h 783576"/>
                <a:gd name="connsiteX4-9" fmla="*/ 0 w 2380547"/>
                <a:gd name="connsiteY4-10" fmla="*/ 783576 h 783576"/>
                <a:gd name="connsiteX5-11" fmla="*/ 0 w 2380547"/>
                <a:gd name="connsiteY5-12" fmla="*/ 0 h 783576"/>
                <a:gd name="connsiteX0-13" fmla="*/ 0 w 2380547"/>
                <a:gd name="connsiteY0-14" fmla="*/ 0 h 783576"/>
                <a:gd name="connsiteX1-15" fmla="*/ 1988759 w 2380547"/>
                <a:gd name="connsiteY1-16" fmla="*/ 0 h 783576"/>
                <a:gd name="connsiteX2-17" fmla="*/ 2380547 w 2380547"/>
                <a:gd name="connsiteY2-18" fmla="*/ 391788 h 783576"/>
                <a:gd name="connsiteX3-19" fmla="*/ 1988759 w 2380547"/>
                <a:gd name="connsiteY3-20" fmla="*/ 783576 h 783576"/>
                <a:gd name="connsiteX4-21" fmla="*/ 756138 w 2380547"/>
                <a:gd name="connsiteY4-22" fmla="*/ 774783 h 783576"/>
                <a:gd name="connsiteX5-23" fmla="*/ 0 w 2380547"/>
                <a:gd name="connsiteY5-24" fmla="*/ 0 h 7835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380547" h="783576">
                  <a:moveTo>
                    <a:pt x="0" y="0"/>
                  </a:moveTo>
                  <a:lnTo>
                    <a:pt x="1988759" y="0"/>
                  </a:lnTo>
                  <a:lnTo>
                    <a:pt x="2380547" y="391788"/>
                  </a:lnTo>
                  <a:lnTo>
                    <a:pt x="1988759" y="783576"/>
                  </a:lnTo>
                  <a:lnTo>
                    <a:pt x="756138" y="774783"/>
                  </a:lnTo>
                  <a:lnTo>
                    <a:pt x="0" y="0"/>
                  </a:lnTo>
                  <a:close/>
                </a:path>
              </a:pathLst>
            </a:custGeom>
            <a:solidFill>
              <a:schemeClr val="accent3">
                <a:lumMod val="7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25" name="Freeform 7"/>
            <p:cNvSpPr/>
            <p:nvPr/>
          </p:nvSpPr>
          <p:spPr>
            <a:xfrm>
              <a:off x="3486367" y="4694884"/>
              <a:ext cx="3653991" cy="782932"/>
            </a:xfrm>
            <a:custGeom>
              <a:avLst/>
              <a:gdLst/>
              <a:ahLst/>
              <a:cxnLst>
                <a:cxn ang="0">
                  <a:pos x="3653991" y="782932"/>
                </a:cxn>
                <a:cxn ang="0">
                  <a:pos x="0" y="782932"/>
                </a:cxn>
                <a:cxn ang="0">
                  <a:pos x="230453" y="392935"/>
                </a:cxn>
                <a:cxn ang="0">
                  <a:pos x="0" y="0"/>
                </a:cxn>
                <a:cxn ang="0">
                  <a:pos x="3653991" y="0"/>
                </a:cxn>
                <a:cxn ang="0">
                  <a:pos x="3653991" y="782932"/>
                </a:cxn>
              </a:cxnLst>
              <a:rect l="0" t="0" r="0" b="0"/>
              <a:pathLst>
                <a:path w="4614" h="1066">
                  <a:moveTo>
                    <a:pt x="4614" y="1066"/>
                  </a:moveTo>
                  <a:lnTo>
                    <a:pt x="0" y="1066"/>
                  </a:lnTo>
                  <a:lnTo>
                    <a:pt x="291" y="535"/>
                  </a:lnTo>
                  <a:lnTo>
                    <a:pt x="0" y="0"/>
                  </a:lnTo>
                  <a:lnTo>
                    <a:pt x="4614" y="0"/>
                  </a:lnTo>
                  <a:lnTo>
                    <a:pt x="4614" y="1066"/>
                  </a:lnTo>
                </a:path>
              </a:pathLst>
            </a:custGeom>
            <a:noFill/>
            <a:ln w="9525">
              <a:noFill/>
            </a:ln>
          </p:spPr>
          <p:txBody>
            <a:bodyPr/>
            <a:lstStyle/>
            <a:p>
              <a:endParaRPr lang="zh-CN" altLang="en-US"/>
            </a:p>
          </p:txBody>
        </p:sp>
        <p:sp>
          <p:nvSpPr>
            <p:cNvPr id="26" name="Freeform 9"/>
            <p:cNvSpPr/>
            <p:nvPr/>
          </p:nvSpPr>
          <p:spPr>
            <a:xfrm>
              <a:off x="3486367" y="4694884"/>
              <a:ext cx="2803452" cy="782932"/>
            </a:xfrm>
            <a:custGeom>
              <a:avLst/>
              <a:gdLst/>
              <a:ahLst/>
              <a:cxnLst>
                <a:cxn ang="0">
                  <a:pos x="1593374" y="0"/>
                </a:cxn>
                <a:cxn ang="0">
                  <a:pos x="0" y="0"/>
                </a:cxn>
                <a:cxn ang="0">
                  <a:pos x="230453" y="392935"/>
                </a:cxn>
                <a:cxn ang="0">
                  <a:pos x="0" y="782932"/>
                </a:cxn>
                <a:cxn ang="0">
                  <a:pos x="2803452" y="782932"/>
                </a:cxn>
                <a:cxn ang="0">
                  <a:pos x="1593374" y="0"/>
                </a:cxn>
              </a:cxnLst>
              <a:rect l="0" t="0" r="0" b="0"/>
              <a:pathLst>
                <a:path w="3540" h="1066">
                  <a:moveTo>
                    <a:pt x="2012" y="0"/>
                  </a:moveTo>
                  <a:lnTo>
                    <a:pt x="0" y="0"/>
                  </a:lnTo>
                  <a:lnTo>
                    <a:pt x="291" y="535"/>
                  </a:lnTo>
                  <a:lnTo>
                    <a:pt x="0" y="1066"/>
                  </a:lnTo>
                  <a:lnTo>
                    <a:pt x="3540" y="1066"/>
                  </a:lnTo>
                  <a:lnTo>
                    <a:pt x="2012" y="0"/>
                  </a:lnTo>
                </a:path>
              </a:pathLst>
            </a:custGeom>
            <a:noFill/>
            <a:ln w="9525">
              <a:noFill/>
            </a:ln>
          </p:spPr>
          <p:txBody>
            <a:bodyPr/>
            <a:lstStyle/>
            <a:p>
              <a:endParaRPr lang="zh-CN" altLang="en-US"/>
            </a:p>
          </p:txBody>
        </p:sp>
        <p:sp>
          <p:nvSpPr>
            <p:cNvPr id="27" name="矩形 26"/>
            <p:cNvSpPr/>
            <p:nvPr/>
          </p:nvSpPr>
          <p:spPr bwMode="auto">
            <a:xfrm flipH="1">
              <a:off x="3823184" y="4761943"/>
              <a:ext cx="2980872" cy="86270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引入大型开发企业</a:t>
              </a:r>
              <a:endParaRPr kumimoji="0" lang="en-US" altLang="zh-CN"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作为战略投资者</a:t>
              </a:r>
            </a:p>
          </p:txBody>
        </p:sp>
      </p:grpSp>
      <p:sp>
        <p:nvSpPr>
          <p:cNvPr id="28" name="Freeform 6"/>
          <p:cNvSpPr/>
          <p:nvPr/>
        </p:nvSpPr>
        <p:spPr bwMode="auto">
          <a:xfrm>
            <a:off x="4757738" y="2109490"/>
            <a:ext cx="4411663" cy="1830388"/>
          </a:xfrm>
          <a:custGeom>
            <a:avLst/>
            <a:gdLst/>
            <a:ahLst/>
            <a:cxnLst/>
            <a:rect l="l" t="t" r="r" b="b"/>
            <a:pathLst>
              <a:path w="4237304" h="2440103">
                <a:moveTo>
                  <a:pt x="0" y="0"/>
                </a:moveTo>
                <a:lnTo>
                  <a:pt x="4237304" y="0"/>
                </a:lnTo>
                <a:lnTo>
                  <a:pt x="4237304" y="2440103"/>
                </a:lnTo>
                <a:lnTo>
                  <a:pt x="1629041" y="2440103"/>
                </a:lnTo>
                <a:close/>
              </a:path>
            </a:pathLst>
          </a:custGeom>
          <a:solidFill>
            <a:schemeClr val="accent5">
              <a:lumMod val="40000"/>
              <a:lumOff val="60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grpSp>
        <p:nvGrpSpPr>
          <p:cNvPr id="29" name="组合 28"/>
          <p:cNvGrpSpPr/>
          <p:nvPr/>
        </p:nvGrpSpPr>
        <p:grpSpPr>
          <a:xfrm>
            <a:off x="4757738" y="1806277"/>
            <a:ext cx="4411662" cy="1854200"/>
            <a:chOff x="4906963" y="2697068"/>
            <a:chExt cx="4237037" cy="2472419"/>
          </a:xfrm>
        </p:grpSpPr>
        <p:sp>
          <p:nvSpPr>
            <p:cNvPr id="30" name="Freeform 6"/>
            <p:cNvSpPr/>
            <p:nvPr/>
          </p:nvSpPr>
          <p:spPr bwMode="auto">
            <a:xfrm>
              <a:off x="4906963" y="2697068"/>
              <a:ext cx="4237037" cy="2440668"/>
            </a:xfrm>
            <a:custGeom>
              <a:avLst/>
              <a:gdLst/>
              <a:ahLst/>
              <a:cxnLst/>
              <a:rect l="l" t="t" r="r" b="b"/>
              <a:pathLst>
                <a:path w="4237304" h="2440103">
                  <a:moveTo>
                    <a:pt x="0" y="0"/>
                  </a:moveTo>
                  <a:lnTo>
                    <a:pt x="4237304" y="0"/>
                  </a:lnTo>
                  <a:lnTo>
                    <a:pt x="4237304" y="2440103"/>
                  </a:lnTo>
                  <a:lnTo>
                    <a:pt x="1629041" y="2440103"/>
                  </a:lnTo>
                  <a:close/>
                </a:path>
              </a:pathLst>
            </a:custGeom>
            <a:solidFill>
              <a:schemeClr val="accent5">
                <a:lumMod val="60000"/>
                <a:lumOff val="40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31" name="矩形 97"/>
            <p:cNvSpPr/>
            <p:nvPr/>
          </p:nvSpPr>
          <p:spPr>
            <a:xfrm>
              <a:off x="7186520" y="4677044"/>
              <a:ext cx="620748" cy="492443"/>
            </a:xfrm>
            <a:prstGeom prst="rect">
              <a:avLst/>
            </a:prstGeom>
            <a:noFill/>
            <a:ln w="9525">
              <a:noFill/>
            </a:ln>
          </p:spPr>
          <p:txBody>
            <a:bodyPr wrap="none" anchor="t">
              <a:spAutoFit/>
            </a:bodyPr>
            <a:lstStyle/>
            <a:p>
              <a:r>
                <a:rPr lang="zh-CN" altLang="zh-CN" b="1" dirty="0">
                  <a:solidFill>
                    <a:schemeClr val="bg1"/>
                  </a:solidFill>
                  <a:latin typeface="微软雅黑" panose="020B0503020204020204" pitchFamily="34" charset="-122"/>
                  <a:ea typeface="微软雅黑" panose="020B0503020204020204" pitchFamily="34" charset="-122"/>
                </a:rPr>
                <a:t>企业</a:t>
              </a:r>
              <a:endParaRPr lang="zh-CN" altLang="en-US" dirty="0">
                <a:latin typeface="Calibri" panose="020F0502020204030204" charset="0"/>
                <a:ea typeface="宋体" panose="02010600030101010101" pitchFamily="2" charset="-122"/>
              </a:endParaRPr>
            </a:p>
          </p:txBody>
        </p:sp>
      </p:grpSp>
      <p:sp>
        <p:nvSpPr>
          <p:cNvPr id="32" name="矩形 98"/>
          <p:cNvSpPr/>
          <p:nvPr/>
        </p:nvSpPr>
        <p:spPr>
          <a:xfrm>
            <a:off x="7369175" y="3643015"/>
            <a:ext cx="673100" cy="368300"/>
          </a:xfrm>
          <a:prstGeom prst="rect">
            <a:avLst/>
          </a:prstGeom>
          <a:noFill/>
          <a:ln w="9525">
            <a:noFill/>
          </a:ln>
        </p:spPr>
        <p:txBody>
          <a:bodyPr anchor="t">
            <a:spAutoFit/>
          </a:bodyPr>
          <a:lstStyle/>
          <a:p>
            <a:r>
              <a:rPr lang="zh-CN" altLang="zh-CN" b="1" dirty="0">
                <a:solidFill>
                  <a:schemeClr val="bg1"/>
                </a:solidFill>
                <a:latin typeface="微软雅黑" panose="020B0503020204020204" pitchFamily="34" charset="-122"/>
                <a:ea typeface="微软雅黑" panose="020B0503020204020204" pitchFamily="34" charset="-122"/>
              </a:rPr>
              <a:t>个人</a:t>
            </a:r>
            <a:endParaRPr lang="zh-CN" altLang="en-US" dirty="0">
              <a:latin typeface="Calibri" panose="020F0502020204030204" charset="0"/>
              <a:ea typeface="宋体" panose="02010600030101010101" pitchFamily="2" charset="-122"/>
            </a:endParaRPr>
          </a:p>
        </p:txBody>
      </p:sp>
      <p:grpSp>
        <p:nvGrpSpPr>
          <p:cNvPr id="33" name="组合 32"/>
          <p:cNvGrpSpPr/>
          <p:nvPr/>
        </p:nvGrpSpPr>
        <p:grpSpPr>
          <a:xfrm>
            <a:off x="4757738" y="1490365"/>
            <a:ext cx="4411662" cy="1830387"/>
            <a:chOff x="4906963" y="2250149"/>
            <a:chExt cx="4237037" cy="2439988"/>
          </a:xfrm>
        </p:grpSpPr>
        <p:sp>
          <p:nvSpPr>
            <p:cNvPr id="34" name="Freeform 6"/>
            <p:cNvSpPr/>
            <p:nvPr/>
          </p:nvSpPr>
          <p:spPr bwMode="auto">
            <a:xfrm>
              <a:off x="4906963" y="2250149"/>
              <a:ext cx="4237037" cy="2439988"/>
            </a:xfrm>
            <a:custGeom>
              <a:avLst/>
              <a:gdLst/>
              <a:ahLst/>
              <a:cxnLst/>
              <a:rect l="l" t="t" r="r" b="b"/>
              <a:pathLst>
                <a:path w="4237304" h="2440103">
                  <a:moveTo>
                    <a:pt x="0" y="0"/>
                  </a:moveTo>
                  <a:lnTo>
                    <a:pt x="4237304" y="0"/>
                  </a:lnTo>
                  <a:lnTo>
                    <a:pt x="4237304" y="2440103"/>
                  </a:lnTo>
                  <a:lnTo>
                    <a:pt x="1629041" y="2440103"/>
                  </a:lnTo>
                  <a:close/>
                </a:path>
              </a:pathLst>
            </a:custGeom>
            <a:solidFill>
              <a:schemeClr val="accent5"/>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35" name="矩形 101"/>
            <p:cNvSpPr/>
            <p:nvPr/>
          </p:nvSpPr>
          <p:spPr>
            <a:xfrm>
              <a:off x="6987381" y="4170760"/>
              <a:ext cx="620748" cy="492443"/>
            </a:xfrm>
            <a:prstGeom prst="rect">
              <a:avLst/>
            </a:prstGeom>
            <a:noFill/>
            <a:ln w="9525">
              <a:noFill/>
            </a:ln>
          </p:spPr>
          <p:txBody>
            <a:bodyPr wrap="none" anchor="t">
              <a:spAutoFit/>
            </a:bodyPr>
            <a:lstStyle/>
            <a:p>
              <a:r>
                <a:rPr lang="zh-CN" altLang="en-US" b="1" dirty="0">
                  <a:solidFill>
                    <a:schemeClr val="bg1"/>
                  </a:solidFill>
                  <a:latin typeface="微软雅黑" panose="020B0503020204020204" pitchFamily="34" charset="-122"/>
                  <a:ea typeface="微软雅黑" panose="020B0503020204020204" pitchFamily="34" charset="-122"/>
                </a:rPr>
                <a:t>社会</a:t>
              </a:r>
            </a:p>
          </p:txBody>
        </p:sp>
      </p:grpSp>
      <p:grpSp>
        <p:nvGrpSpPr>
          <p:cNvPr id="36" name="组合 35"/>
          <p:cNvGrpSpPr/>
          <p:nvPr/>
        </p:nvGrpSpPr>
        <p:grpSpPr>
          <a:xfrm>
            <a:off x="4891088" y="1328440"/>
            <a:ext cx="4278312" cy="1597025"/>
            <a:chOff x="5004310" y="2097882"/>
            <a:chExt cx="4139690" cy="2091932"/>
          </a:xfrm>
        </p:grpSpPr>
        <p:sp>
          <p:nvSpPr>
            <p:cNvPr id="37" name="Freeform 6"/>
            <p:cNvSpPr/>
            <p:nvPr/>
          </p:nvSpPr>
          <p:spPr>
            <a:xfrm>
              <a:off x="5004310" y="2097882"/>
              <a:ext cx="4139690" cy="2091932"/>
            </a:xfrm>
            <a:custGeom>
              <a:avLst/>
              <a:gdLst/>
              <a:ahLst/>
              <a:cxnLst>
                <a:cxn ang="0">
                  <a:pos x="0" y="0"/>
                </a:cxn>
                <a:cxn ang="0">
                  <a:pos x="4139690" y="0"/>
                </a:cxn>
                <a:cxn ang="0">
                  <a:pos x="4139690" y="2091932"/>
                </a:cxn>
                <a:cxn ang="0">
                  <a:pos x="1396776" y="2091932"/>
                </a:cxn>
                <a:cxn ang="0">
                  <a:pos x="0" y="0"/>
                </a:cxn>
              </a:cxnLst>
              <a:rect l="0" t="0" r="0" b="0"/>
              <a:pathLst>
                <a:path w="4139952" h="2092330">
                  <a:moveTo>
                    <a:pt x="0" y="0"/>
                  </a:moveTo>
                  <a:lnTo>
                    <a:pt x="4139952" y="0"/>
                  </a:lnTo>
                  <a:lnTo>
                    <a:pt x="4139952" y="2092330"/>
                  </a:lnTo>
                  <a:lnTo>
                    <a:pt x="1396864" y="2092330"/>
                  </a:lnTo>
                  <a:lnTo>
                    <a:pt x="0" y="0"/>
                  </a:lnTo>
                  <a:close/>
                </a:path>
              </a:pathLst>
            </a:custGeom>
            <a:gradFill rotWithShape="1">
              <a:gsLst>
                <a:gs pos="0">
                  <a:srgbClr val="003F77">
                    <a:alpha val="100000"/>
                  </a:srgbClr>
                </a:gs>
                <a:gs pos="50000">
                  <a:srgbClr val="005FAD">
                    <a:alpha val="100000"/>
                  </a:srgbClr>
                </a:gs>
                <a:gs pos="100000">
                  <a:srgbClr val="0072CE">
                    <a:alpha val="100000"/>
                  </a:srgbClr>
                </a:gs>
              </a:gsLst>
              <a:lin ang="18900000" scaled="1"/>
              <a:tileRect/>
            </a:gradFill>
            <a:ln w="9525">
              <a:noFill/>
            </a:ln>
          </p:spPr>
          <p:txBody>
            <a:bodyPr/>
            <a:lstStyle/>
            <a:p>
              <a:endParaRPr lang="zh-CN" altLang="en-US"/>
            </a:p>
          </p:txBody>
        </p:sp>
        <p:sp>
          <p:nvSpPr>
            <p:cNvPr id="38" name="矩形 3"/>
            <p:cNvSpPr/>
            <p:nvPr/>
          </p:nvSpPr>
          <p:spPr>
            <a:xfrm>
              <a:off x="5885613" y="2310429"/>
              <a:ext cx="3112061" cy="1733994"/>
            </a:xfrm>
            <a:prstGeom prst="rect">
              <a:avLst/>
            </a:prstGeom>
            <a:noFill/>
            <a:ln w="9525">
              <a:noFill/>
            </a:ln>
          </p:spPr>
          <p:txBody>
            <a:bodyPr anchor="t">
              <a:spAutoFit/>
            </a:bodyPr>
            <a:lstStyle/>
            <a:p>
              <a:pPr>
                <a:lnSpc>
                  <a:spcPts val="3200"/>
                </a:lnSpc>
              </a:pPr>
              <a:r>
                <a:rPr lang="zh-CN" altLang="zh-CN" sz="2200" b="1" dirty="0">
                  <a:solidFill>
                    <a:schemeClr val="bg1"/>
                  </a:solidFill>
                  <a:latin typeface="微软雅黑" panose="020B0503020204020204" pitchFamily="34" charset="-122"/>
                  <a:ea typeface="微软雅黑" panose="020B0503020204020204" pitchFamily="34" charset="-122"/>
                </a:rPr>
                <a:t>形成市属国有资本控股、</a:t>
              </a:r>
              <a:endParaRPr lang="en-US" altLang="zh-CN" sz="2200" b="1" dirty="0">
                <a:solidFill>
                  <a:schemeClr val="bg1"/>
                </a:solidFill>
                <a:latin typeface="微软雅黑" panose="020B0503020204020204" pitchFamily="34" charset="-122"/>
                <a:ea typeface="微软雅黑" panose="020B0503020204020204" pitchFamily="34" charset="-122"/>
              </a:endParaRPr>
            </a:p>
            <a:p>
              <a:pPr>
                <a:lnSpc>
                  <a:spcPts val="3200"/>
                </a:lnSpc>
              </a:pPr>
              <a:r>
                <a:rPr lang="en-US" altLang="zh-CN" sz="2200" b="1" dirty="0">
                  <a:solidFill>
                    <a:schemeClr val="bg1"/>
                  </a:solidFill>
                  <a:latin typeface="微软雅黑" panose="020B0503020204020204" pitchFamily="34" charset="-122"/>
                  <a:ea typeface="微软雅黑" panose="020B0503020204020204" pitchFamily="34" charset="-122"/>
                </a:rPr>
                <a:t>   </a:t>
              </a:r>
              <a:r>
                <a:rPr lang="zh-CN" altLang="zh-CN" sz="2200" b="1" dirty="0">
                  <a:solidFill>
                    <a:schemeClr val="bg1"/>
                  </a:solidFill>
                  <a:latin typeface="微软雅黑" panose="020B0503020204020204" pitchFamily="34" charset="-122"/>
                  <a:ea typeface="微软雅黑" panose="020B0503020204020204" pitchFamily="34" charset="-122"/>
                </a:rPr>
                <a:t>多元股权混合的土地</a:t>
              </a:r>
              <a:endParaRPr lang="en-US" altLang="zh-CN" sz="2200" b="1" dirty="0">
                <a:solidFill>
                  <a:schemeClr val="bg1"/>
                </a:solidFill>
                <a:latin typeface="微软雅黑" panose="020B0503020204020204" pitchFamily="34" charset="-122"/>
                <a:ea typeface="微软雅黑" panose="020B0503020204020204" pitchFamily="34" charset="-122"/>
              </a:endParaRPr>
            </a:p>
            <a:p>
              <a:pPr>
                <a:lnSpc>
                  <a:spcPts val="3200"/>
                </a:lnSpc>
              </a:pPr>
              <a:r>
                <a:rPr lang="en-US" altLang="zh-CN" sz="2200" b="1" dirty="0">
                  <a:solidFill>
                    <a:schemeClr val="bg1"/>
                  </a:solidFill>
                  <a:latin typeface="微软雅黑" panose="020B0503020204020204" pitchFamily="34" charset="-122"/>
                  <a:ea typeface="微软雅黑" panose="020B0503020204020204" pitchFamily="34" charset="-122"/>
                </a:rPr>
                <a:t>      </a:t>
              </a:r>
              <a:r>
                <a:rPr lang="zh-CN" altLang="zh-CN" sz="2200" b="1" dirty="0">
                  <a:solidFill>
                    <a:schemeClr val="bg1"/>
                  </a:solidFill>
                  <a:latin typeface="微软雅黑" panose="020B0503020204020204" pitchFamily="34" charset="-122"/>
                  <a:ea typeface="微软雅黑" panose="020B0503020204020204" pitchFamily="34" charset="-122"/>
                </a:rPr>
                <a:t>整备开发格局</a:t>
              </a:r>
              <a:endParaRPr lang="zh-CN" altLang="en-US" sz="2200" b="1" dirty="0">
                <a:solidFill>
                  <a:schemeClr val="bg1"/>
                </a:solidFill>
                <a:latin typeface="Calibri" panose="020F0502020204030204" charset="0"/>
                <a:ea typeface="宋体" panose="02010600030101010101" pitchFamily="2" charset="-122"/>
              </a:endParaRPr>
            </a:p>
          </p:txBody>
        </p:sp>
      </p:grpSp>
    </p:spTree>
    <p:extLst>
      <p:ext uri="{BB962C8B-B14F-4D97-AF65-F5344CB8AC3E}">
        <p14:creationId xmlns:p14="http://schemas.microsoft.com/office/powerpoint/2010/main" val="16216369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5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75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par>
                          <p:cTn id="26" fill="hold">
                            <p:stCondLst>
                              <p:cond delay="2750"/>
                            </p:stCondLst>
                            <p:childTnLst>
                              <p:par>
                                <p:cTn id="27" presetID="2" presetClass="entr" presetSubtype="2"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ppt_x</p:attrName>
                                        </p:attrNameLst>
                                      </p:cBhvr>
                                      <p:tavLst>
                                        <p:tav tm="0">
                                          <p:val>
                                            <p:strVal val="1+#ppt_w/2"/>
                                          </p:val>
                                        </p:tav>
                                        <p:tav tm="100000">
                                          <p:val>
                                            <p:strVal val="#ppt_x"/>
                                          </p:val>
                                        </p:tav>
                                      </p:tavLst>
                                    </p:anim>
                                    <p:anim calcmode="lin" valueType="num">
                                      <p:cBhvr>
                                        <p:cTn id="30"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cstate="print"/>
          <a:srcRect l="10356" r="9973"/>
          <a:stretch>
            <a:fillRect/>
          </a:stretch>
        </p:blipFill>
        <p:spPr>
          <a:xfrm>
            <a:off x="0" y="-47938"/>
            <a:ext cx="9144000" cy="5211976"/>
          </a:xfrm>
          <a:prstGeom prst="rect">
            <a:avLst/>
          </a:prstGeom>
        </p:spPr>
      </p:pic>
      <p:sp>
        <p:nvSpPr>
          <p:cNvPr id="9" name="矩形 8"/>
          <p:cNvSpPr/>
          <p:nvPr/>
        </p:nvSpPr>
        <p:spPr>
          <a:xfrm>
            <a:off x="0" y="2211710"/>
            <a:ext cx="9144000" cy="152177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a:p>
        </p:txBody>
      </p:sp>
      <p:sp>
        <p:nvSpPr>
          <p:cNvPr id="13" name="TextBox 12"/>
          <p:cNvSpPr txBox="1"/>
          <p:nvPr/>
        </p:nvSpPr>
        <p:spPr>
          <a:xfrm>
            <a:off x="3771156" y="3867894"/>
            <a:ext cx="1314450" cy="521970"/>
          </a:xfrm>
          <a:prstGeom prst="rect">
            <a:avLst/>
          </a:prstGeom>
          <a:noFill/>
        </p:spPr>
        <p:txBody>
          <a:bodyPr wrap="none" rtlCol="0">
            <a:spAutoFit/>
          </a:bodyPr>
          <a:lstStyle/>
          <a:p>
            <a:pPr algn="ctr"/>
            <a:r>
              <a:rPr lang="zh-CN" altLang="en-US" sz="1400" dirty="0" smtClean="0">
                <a:solidFill>
                  <a:schemeClr val="bg1"/>
                </a:solidFill>
                <a:latin typeface="Arial Black" panose="020B0A04020102020204" pitchFamily="34" charset="0"/>
                <a:ea typeface="+mn-ea"/>
                <a:cs typeface="Times New Roman" panose="02020603050405020304" pitchFamily="18" charset="0"/>
              </a:rPr>
              <a:t>市自然资源局</a:t>
            </a:r>
          </a:p>
          <a:p>
            <a:pPr algn="ctr"/>
            <a:r>
              <a:rPr lang="en-US" altLang="zh-CN" sz="1400" dirty="0" smtClean="0">
                <a:solidFill>
                  <a:schemeClr val="bg1"/>
                </a:solidFill>
                <a:latin typeface="Arial Black" panose="020B0A04020102020204" pitchFamily="34" charset="0"/>
                <a:ea typeface="+mn-ea"/>
                <a:cs typeface="Times New Roman" panose="02020603050405020304" pitchFamily="18" charset="0"/>
              </a:rPr>
              <a:t>2019 </a:t>
            </a:r>
            <a:r>
              <a:rPr lang="zh-CN" altLang="en-US" sz="1400" dirty="0" smtClean="0">
                <a:solidFill>
                  <a:schemeClr val="bg1"/>
                </a:solidFill>
                <a:latin typeface="Arial Black" panose="020B0A04020102020204" pitchFamily="34" charset="0"/>
                <a:ea typeface="+mn-ea"/>
                <a:cs typeface="Times New Roman" panose="02020603050405020304" pitchFamily="18" charset="0"/>
              </a:rPr>
              <a:t>年 </a:t>
            </a:r>
            <a:r>
              <a:rPr lang="en-US" altLang="zh-CN" sz="1400" dirty="0" smtClean="0">
                <a:solidFill>
                  <a:schemeClr val="bg1"/>
                </a:solidFill>
                <a:latin typeface="Arial Black" panose="020B0A04020102020204" pitchFamily="34" charset="0"/>
                <a:ea typeface="+mn-ea"/>
                <a:cs typeface="Times New Roman" panose="02020603050405020304" pitchFamily="18" charset="0"/>
              </a:rPr>
              <a:t>5 </a:t>
            </a:r>
            <a:r>
              <a:rPr lang="zh-CN" altLang="en-US" sz="1400" dirty="0" smtClean="0">
                <a:solidFill>
                  <a:schemeClr val="bg1"/>
                </a:solidFill>
                <a:latin typeface="Arial Black" panose="020B0A04020102020204" pitchFamily="34" charset="0"/>
                <a:ea typeface="+mn-ea"/>
                <a:cs typeface="Times New Roman" panose="02020603050405020304" pitchFamily="18" charset="0"/>
              </a:rPr>
              <a:t>月</a:t>
            </a:r>
            <a:endParaRPr lang="zh-CN" altLang="en-US" sz="1400" dirty="0">
              <a:solidFill>
                <a:schemeClr val="bg1"/>
              </a:solidFill>
              <a:latin typeface="Arial Black" panose="020B0A04020102020204" pitchFamily="34" charset="0"/>
              <a:ea typeface="+mn-ea"/>
              <a:cs typeface="Times New Roman" panose="02020603050405020304" pitchFamily="18" charset="0"/>
            </a:endParaRPr>
          </a:p>
        </p:txBody>
      </p:sp>
      <p:sp>
        <p:nvSpPr>
          <p:cNvPr id="7" name="文本框 2"/>
          <p:cNvSpPr txBox="1"/>
          <p:nvPr/>
        </p:nvSpPr>
        <p:spPr>
          <a:xfrm>
            <a:off x="1689274" y="2499742"/>
            <a:ext cx="5760640" cy="923330"/>
          </a:xfrm>
          <a:prstGeom prst="rect">
            <a:avLst/>
          </a:prstGeom>
          <a:noFill/>
        </p:spPr>
        <p:txBody>
          <a:bodyPr wrap="square" rtlCol="0">
            <a:spAutoFit/>
          </a:bodyPr>
          <a:lstStyle/>
          <a:p>
            <a:pPr algn="ctr" defTabSz="914400" eaLnBrk="1" fontAlgn="auto" hangingPunct="1">
              <a:spcBef>
                <a:spcPts val="0"/>
              </a:spcBef>
              <a:spcAft>
                <a:spcPts val="0"/>
              </a:spcAft>
            </a:pPr>
            <a:r>
              <a:rPr lang="zh-CN" altLang="en-US" sz="5400" dirty="0" smtClean="0">
                <a:solidFill>
                  <a:srgbClr val="0070C0"/>
                </a:solidFill>
                <a:latin typeface="微软雅黑" panose="020B0503020204020204" pitchFamily="34" charset="-122"/>
                <a:ea typeface="微软雅黑" panose="020B0503020204020204" pitchFamily="34" charset="-122"/>
              </a:rPr>
              <a:t>谢谢！</a:t>
            </a:r>
            <a:endParaRPr lang="zh-CN" altLang="en-US" sz="5400" dirty="0">
              <a:solidFill>
                <a:srgbClr val="0070C0"/>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i$liḋe-Freeform: Shape 42"/>
          <p:cNvSpPr/>
          <p:nvPr/>
        </p:nvSpPr>
        <p:spPr bwMode="auto">
          <a:xfrm rot="13500000">
            <a:off x="-756627" y="3335985"/>
            <a:ext cx="1395156" cy="1395079"/>
          </a:xfrm>
          <a:custGeom>
            <a:avLst/>
            <a:gdLst>
              <a:gd name="connsiteX0" fmla="*/ 0 w 2304255"/>
              <a:gd name="connsiteY0" fmla="*/ 0 h 2304255"/>
              <a:gd name="connsiteX1" fmla="*/ 2304255 w 2304255"/>
              <a:gd name="connsiteY1" fmla="*/ 2304255 h 2304255"/>
              <a:gd name="connsiteX2" fmla="*/ 0 w 2304255"/>
              <a:gd name="connsiteY2" fmla="*/ 2304255 h 2304255"/>
              <a:gd name="connsiteX3" fmla="*/ 0 w 2304255"/>
              <a:gd name="connsiteY3" fmla="*/ 0 h 2304255"/>
            </a:gdLst>
            <a:ahLst/>
            <a:cxnLst>
              <a:cxn ang="0">
                <a:pos x="connsiteX0" y="connsiteY0"/>
              </a:cxn>
              <a:cxn ang="0">
                <a:pos x="connsiteX1" y="connsiteY1"/>
              </a:cxn>
              <a:cxn ang="0">
                <a:pos x="connsiteX2" y="connsiteY2"/>
              </a:cxn>
              <a:cxn ang="0">
                <a:pos x="connsiteX3" y="connsiteY3"/>
              </a:cxn>
            </a:cxnLst>
            <a:rect l="l" t="t" r="r" b="b"/>
            <a:pathLst>
              <a:path w="2304255" h="2304255">
                <a:moveTo>
                  <a:pt x="0" y="0"/>
                </a:moveTo>
                <a:lnTo>
                  <a:pt x="2304255" y="2304255"/>
                </a:lnTo>
                <a:lnTo>
                  <a:pt x="0" y="2304255"/>
                </a:lnTo>
                <a:lnTo>
                  <a:pt x="0" y="0"/>
                </a:lnTo>
                <a:close/>
              </a:path>
            </a:pathLst>
          </a:custGeom>
          <a:solidFill>
            <a:schemeClr val="accent2"/>
          </a:solidFill>
          <a:ln w="19050">
            <a:noFill/>
            <a:round/>
          </a:ln>
        </p:spPr>
        <p:txBody>
          <a:bodyPr anchor="ctr"/>
          <a:lstStyle/>
          <a:p>
            <a:pPr algn="ctr"/>
            <a:endParaRPr/>
          </a:p>
        </p:txBody>
      </p:sp>
      <p:sp>
        <p:nvSpPr>
          <p:cNvPr id="29" name="i$liḋe-Freeform: Shape 41"/>
          <p:cNvSpPr/>
          <p:nvPr/>
        </p:nvSpPr>
        <p:spPr bwMode="auto">
          <a:xfrm rot="2700000">
            <a:off x="-756630" y="1147402"/>
            <a:ext cx="1395156" cy="1395079"/>
          </a:xfrm>
          <a:custGeom>
            <a:avLst/>
            <a:gdLst>
              <a:gd name="connsiteX0" fmla="*/ 2304256 w 2304256"/>
              <a:gd name="connsiteY0" fmla="*/ 0 h 2304256"/>
              <a:gd name="connsiteX1" fmla="*/ 2304256 w 2304256"/>
              <a:gd name="connsiteY1" fmla="*/ 2304256 h 2304256"/>
              <a:gd name="connsiteX2" fmla="*/ 2304255 w 2304256"/>
              <a:gd name="connsiteY2" fmla="*/ 2304256 h 2304256"/>
              <a:gd name="connsiteX3" fmla="*/ 0 w 2304256"/>
              <a:gd name="connsiteY3" fmla="*/ 1 h 2304256"/>
              <a:gd name="connsiteX4" fmla="*/ 0 w 2304256"/>
              <a:gd name="connsiteY4" fmla="*/ 0 h 2304256"/>
              <a:gd name="connsiteX5" fmla="*/ 2304256 w 2304256"/>
              <a:gd name="connsiteY5" fmla="*/ 0 h 23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256" h="2304256">
                <a:moveTo>
                  <a:pt x="2304256" y="0"/>
                </a:moveTo>
                <a:lnTo>
                  <a:pt x="2304256" y="2304256"/>
                </a:lnTo>
                <a:lnTo>
                  <a:pt x="2304255" y="2304256"/>
                </a:lnTo>
                <a:lnTo>
                  <a:pt x="0" y="1"/>
                </a:lnTo>
                <a:lnTo>
                  <a:pt x="0" y="0"/>
                </a:lnTo>
                <a:lnTo>
                  <a:pt x="2304256" y="0"/>
                </a:lnTo>
                <a:close/>
              </a:path>
            </a:pathLst>
          </a:custGeom>
          <a:solidFill>
            <a:schemeClr val="accent1">
              <a:lumMod val="100000"/>
            </a:schemeClr>
          </a:solidFill>
          <a:ln w="19050">
            <a:noFill/>
            <a:round/>
          </a:ln>
        </p:spPr>
        <p:txBody>
          <a:bodyPr anchor="ctr"/>
          <a:lstStyle/>
          <a:p>
            <a:pPr algn="ctr"/>
            <a:endParaRPr/>
          </a:p>
        </p:txBody>
      </p:sp>
      <p:sp>
        <p:nvSpPr>
          <p:cNvPr id="31" name="i$liḋe-Freeform: Shape 35"/>
          <p:cNvSpPr/>
          <p:nvPr/>
        </p:nvSpPr>
        <p:spPr bwMode="auto">
          <a:xfrm rot="5400000">
            <a:off x="-644280" y="2345426"/>
            <a:ext cx="2340797" cy="1170334"/>
          </a:xfrm>
          <a:custGeom>
            <a:avLst/>
            <a:gdLst>
              <a:gd name="connsiteX0" fmla="*/ 2367656 w 4735313"/>
              <a:gd name="connsiteY0" fmla="*/ 0 h 2367656"/>
              <a:gd name="connsiteX1" fmla="*/ 4735313 w 4735313"/>
              <a:gd name="connsiteY1" fmla="*/ 2367656 h 2367656"/>
              <a:gd name="connsiteX2" fmla="*/ 3847062 w 4735313"/>
              <a:gd name="connsiteY2" fmla="*/ 2367656 h 2367656"/>
              <a:gd name="connsiteX3" fmla="*/ 2367656 w 4735313"/>
              <a:gd name="connsiteY3" fmla="*/ 888250 h 2367656"/>
              <a:gd name="connsiteX4" fmla="*/ 888250 w 4735313"/>
              <a:gd name="connsiteY4" fmla="*/ 2367656 h 2367656"/>
              <a:gd name="connsiteX5" fmla="*/ 0 w 4735313"/>
              <a:gd name="connsiteY5" fmla="*/ 2367656 h 2367656"/>
              <a:gd name="connsiteX6" fmla="*/ 2367656 w 4735313"/>
              <a:gd name="connsiteY6" fmla="*/ 0 h 236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313" h="2367656">
                <a:moveTo>
                  <a:pt x="2367656" y="0"/>
                </a:moveTo>
                <a:lnTo>
                  <a:pt x="4735313" y="2367656"/>
                </a:lnTo>
                <a:lnTo>
                  <a:pt x="3847062" y="2367656"/>
                </a:lnTo>
                <a:lnTo>
                  <a:pt x="2367656" y="888250"/>
                </a:lnTo>
                <a:lnTo>
                  <a:pt x="888250" y="2367656"/>
                </a:lnTo>
                <a:lnTo>
                  <a:pt x="0" y="2367656"/>
                </a:lnTo>
                <a:lnTo>
                  <a:pt x="2367656" y="0"/>
                </a:lnTo>
                <a:close/>
              </a:path>
            </a:pathLst>
          </a:custGeom>
          <a:solidFill>
            <a:schemeClr val="accent2">
              <a:alpha val="77000"/>
            </a:schemeClr>
          </a:solidFill>
          <a:ln w="19050">
            <a:noFill/>
            <a:round/>
          </a:ln>
        </p:spPr>
        <p:txBody>
          <a:bodyPr anchor="ctr"/>
          <a:lstStyle/>
          <a:p>
            <a:pPr algn="ctr"/>
            <a:endParaRPr/>
          </a:p>
        </p:txBody>
      </p:sp>
      <p:sp>
        <p:nvSpPr>
          <p:cNvPr id="32" name="i$liḋe-Rectangle 51"/>
          <p:cNvSpPr/>
          <p:nvPr/>
        </p:nvSpPr>
        <p:spPr>
          <a:xfrm>
            <a:off x="2956607" y="577111"/>
            <a:ext cx="3240360" cy="1008112"/>
          </a:xfrm>
          <a:prstGeom prst="rect">
            <a:avLst/>
          </a:prstGeom>
        </p:spPr>
        <p:txBody>
          <a:bodyPr wrap="square">
            <a:noAutofit/>
          </a:bodyPr>
          <a:lstStyle/>
          <a:p>
            <a:pPr algn="ctr"/>
            <a:r>
              <a:rPr lang="zh-CN" altLang="en-US" sz="5400" spc="225" dirty="0" smtClean="0">
                <a:solidFill>
                  <a:srgbClr val="0070C0"/>
                </a:solidFill>
                <a:latin typeface="+mn-ea"/>
                <a:ea typeface="+mn-ea"/>
              </a:rPr>
              <a:t>目 录</a:t>
            </a:r>
            <a:endParaRPr lang="zh-CN" altLang="en-US" sz="5400" spc="225" dirty="0">
              <a:solidFill>
                <a:srgbClr val="0070C0"/>
              </a:solidFill>
              <a:latin typeface="+mn-ea"/>
              <a:ea typeface="+mn-ea"/>
            </a:endParaRPr>
          </a:p>
        </p:txBody>
      </p:sp>
      <p:sp>
        <p:nvSpPr>
          <p:cNvPr id="14" name="iS1ide-Diamond 30"/>
          <p:cNvSpPr/>
          <p:nvPr/>
        </p:nvSpPr>
        <p:spPr>
          <a:xfrm>
            <a:off x="2790230" y="2499431"/>
            <a:ext cx="803796" cy="803840"/>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algn="ctr"/>
            <a:r>
              <a:rPr lang="en-US" altLang="zh-CN" sz="2400" dirty="0" smtClean="0">
                <a:solidFill>
                  <a:schemeClr val="bg1"/>
                </a:solidFill>
                <a:latin typeface="+mn-ea"/>
              </a:rPr>
              <a:t>03</a:t>
            </a:r>
            <a:endParaRPr lang="en-US" altLang="zh-CN" sz="2400" dirty="0">
              <a:solidFill>
                <a:schemeClr val="bg1"/>
              </a:solidFill>
              <a:latin typeface="+mn-ea"/>
            </a:endParaRPr>
          </a:p>
        </p:txBody>
      </p:sp>
      <p:sp>
        <p:nvSpPr>
          <p:cNvPr id="20" name="iS1ide-TextBox 37"/>
          <p:cNvSpPr txBox="1"/>
          <p:nvPr/>
        </p:nvSpPr>
        <p:spPr>
          <a:xfrm>
            <a:off x="3428305" y="2499442"/>
            <a:ext cx="2817663" cy="670940"/>
          </a:xfrm>
          <a:prstGeom prst="rect">
            <a:avLst/>
          </a:prstGeom>
          <a:noFill/>
        </p:spPr>
        <p:txBody>
          <a:bodyPr wrap="none" lIns="379667" tIns="0" rIns="0" bIns="0" anchor="b" anchorCtr="0">
            <a:noAutofit/>
          </a:bodyPr>
          <a:lstStyle/>
          <a:p>
            <a:r>
              <a:rPr lang="zh-CN" altLang="en-US" sz="3200" dirty="0" smtClean="0">
                <a:solidFill>
                  <a:srgbClr val="00B0F0"/>
                </a:solidFill>
                <a:latin typeface="+mn-ea"/>
                <a:ea typeface="+mn-ea"/>
              </a:rPr>
              <a:t>优惠政策</a:t>
            </a:r>
            <a:endParaRPr lang="zh-CN" altLang="en-US" sz="3200" dirty="0">
              <a:solidFill>
                <a:srgbClr val="00B0F0"/>
              </a:solidFill>
              <a:latin typeface="+mn-ea"/>
              <a:ea typeface="+mn-ea"/>
            </a:endParaRPr>
          </a:p>
        </p:txBody>
      </p:sp>
      <p:sp>
        <p:nvSpPr>
          <p:cNvPr id="16" name="iS1ide-Diamond 32"/>
          <p:cNvSpPr/>
          <p:nvPr/>
        </p:nvSpPr>
        <p:spPr>
          <a:xfrm>
            <a:off x="2790232" y="1570950"/>
            <a:ext cx="803796" cy="803840"/>
          </a:xfrm>
          <a:prstGeom prst="diamond">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algn="ctr"/>
            <a:r>
              <a:rPr lang="en-US" altLang="zh-CN" sz="2400" dirty="0">
                <a:solidFill>
                  <a:schemeClr val="bg1"/>
                </a:solidFill>
                <a:latin typeface="+mn-ea"/>
              </a:rPr>
              <a:t>01</a:t>
            </a:r>
          </a:p>
        </p:txBody>
      </p:sp>
      <p:sp>
        <p:nvSpPr>
          <p:cNvPr id="18" name="iS1ide-TextBox 34"/>
          <p:cNvSpPr txBox="1"/>
          <p:nvPr/>
        </p:nvSpPr>
        <p:spPr>
          <a:xfrm>
            <a:off x="3428305" y="1570961"/>
            <a:ext cx="2962327" cy="670940"/>
          </a:xfrm>
          <a:prstGeom prst="rect">
            <a:avLst/>
          </a:prstGeom>
          <a:noFill/>
        </p:spPr>
        <p:txBody>
          <a:bodyPr wrap="none" lIns="379667" tIns="0" rIns="0" bIns="0" anchor="b" anchorCtr="0">
            <a:noAutofit/>
          </a:bodyPr>
          <a:lstStyle/>
          <a:p>
            <a:r>
              <a:rPr lang="zh-CN" altLang="en-US" sz="3200" dirty="0">
                <a:solidFill>
                  <a:srgbClr val="0070C0"/>
                </a:solidFill>
                <a:latin typeface="+mn-ea"/>
                <a:ea typeface="+mn-ea"/>
              </a:rPr>
              <a:t>总体概述</a:t>
            </a:r>
          </a:p>
        </p:txBody>
      </p:sp>
      <p:sp>
        <p:nvSpPr>
          <p:cNvPr id="17" name="i$liḋe-Diamond 26"/>
          <p:cNvSpPr/>
          <p:nvPr/>
        </p:nvSpPr>
        <p:spPr>
          <a:xfrm>
            <a:off x="2800227" y="3487005"/>
            <a:ext cx="803796" cy="803840"/>
          </a:xfrm>
          <a:prstGeom prst="diamond">
            <a:avLst/>
          </a:prstGeom>
          <a:solidFill>
            <a:srgbClr val="073E8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algn="ctr"/>
            <a:r>
              <a:rPr lang="en-US" altLang="zh-CN" sz="2400" dirty="0" smtClean="0">
                <a:solidFill>
                  <a:schemeClr val="bg1"/>
                </a:solidFill>
                <a:latin typeface="+mn-ea"/>
              </a:rPr>
              <a:t>05</a:t>
            </a:r>
            <a:endParaRPr lang="en-US" altLang="zh-CN" sz="2400" dirty="0">
              <a:solidFill>
                <a:schemeClr val="bg1"/>
              </a:solidFill>
              <a:latin typeface="+mn-ea"/>
            </a:endParaRPr>
          </a:p>
        </p:txBody>
      </p:sp>
      <p:sp>
        <p:nvSpPr>
          <p:cNvPr id="19" name="i$liḋe-TextBox 48"/>
          <p:cNvSpPr txBox="1"/>
          <p:nvPr/>
        </p:nvSpPr>
        <p:spPr>
          <a:xfrm>
            <a:off x="3438525" y="3486785"/>
            <a:ext cx="2210435" cy="652780"/>
          </a:xfrm>
          <a:prstGeom prst="rect">
            <a:avLst/>
          </a:prstGeom>
          <a:noFill/>
          <a:extLst>
            <a:ext uri="{909E8E84-426E-40DD-AFC4-6F175D3DCCD1}">
              <a14:hiddenFill xmlns:a14="http://schemas.microsoft.com/office/drawing/2010/main">
                <a:solidFill>
                  <a:srgbClr val="073E87"/>
                </a:solidFill>
              </a14:hiddenFill>
            </a:ext>
          </a:extLst>
        </p:spPr>
        <p:txBody>
          <a:bodyPr wrap="none" lIns="379667" tIns="0" rIns="0" bIns="0" anchor="b" anchorCtr="0">
            <a:noAutofit/>
          </a:bodyPr>
          <a:lstStyle/>
          <a:p>
            <a:r>
              <a:rPr lang="zh-CN" altLang="en-US" sz="3200" dirty="0">
                <a:solidFill>
                  <a:srgbClr val="073E87"/>
                </a:solidFill>
                <a:latin typeface="+mn-ea"/>
                <a:ea typeface="+mn-ea"/>
              </a:rPr>
              <a:t>参与途径</a:t>
            </a:r>
          </a:p>
        </p:txBody>
      </p:sp>
      <p:sp>
        <p:nvSpPr>
          <p:cNvPr id="2" name="矩形 1"/>
          <p:cNvSpPr/>
          <p:nvPr/>
        </p:nvSpPr>
        <p:spPr>
          <a:xfrm>
            <a:off x="-13335" y="-19685"/>
            <a:ext cx="9180000" cy="540000"/>
          </a:xfrm>
          <a:prstGeom prst="rect">
            <a:avLst/>
          </a:prstGeom>
          <a:solidFill>
            <a:srgbClr val="073E87"/>
          </a:solidFill>
        </p:spPr>
        <p:txBody>
          <a:bodyPr wrap="square">
            <a:spAutoFit/>
          </a:bodyPr>
          <a:lstStyle/>
          <a:p>
            <a:pPr algn="ctr"/>
            <a:endParaRPr lang="zh-CN" altLang="en-US" sz="2900" dirty="0" smtClean="0">
              <a:solidFill>
                <a:srgbClr val="002060"/>
              </a:solidFill>
              <a:latin typeface="微软雅黑" panose="020B0503020204020204" pitchFamily="34" charset="-122"/>
              <a:ea typeface="微软雅黑" panose="020B0503020204020204" pitchFamily="34" charset="-122"/>
            </a:endParaRPr>
          </a:p>
        </p:txBody>
      </p:sp>
      <p:sp>
        <p:nvSpPr>
          <p:cNvPr id="3" name="矩形 2"/>
          <p:cNvSpPr/>
          <p:nvPr/>
        </p:nvSpPr>
        <p:spPr>
          <a:xfrm>
            <a:off x="-13335" y="-19685"/>
            <a:ext cx="6065520" cy="540000"/>
          </a:xfrm>
          <a:prstGeom prst="rect">
            <a:avLst/>
          </a:prstGeom>
          <a:solidFill>
            <a:srgbClr val="5E9FF7"/>
          </a:solidFill>
        </p:spPr>
        <p:txBody>
          <a:bodyPr wrap="square">
            <a:spAutoFit/>
          </a:bodyPr>
          <a:lstStyle/>
          <a:p>
            <a:pPr algn="ctr"/>
            <a:endParaRPr lang="zh-CN" altLang="en-US" sz="2900" dirty="0" smtClean="0">
              <a:solidFill>
                <a:srgbClr val="002060"/>
              </a:solidFill>
              <a:latin typeface="微软雅黑" panose="020B0503020204020204" pitchFamily="34" charset="-122"/>
              <a:ea typeface="微软雅黑" panose="020B0503020204020204" pitchFamily="34" charset="-122"/>
            </a:endParaRPr>
          </a:p>
        </p:txBody>
      </p:sp>
      <p:sp>
        <p:nvSpPr>
          <p:cNvPr id="4" name="矩形 3"/>
          <p:cNvSpPr/>
          <p:nvPr/>
        </p:nvSpPr>
        <p:spPr>
          <a:xfrm>
            <a:off x="-13335" y="-19685"/>
            <a:ext cx="3134360" cy="540000"/>
          </a:xfrm>
          <a:prstGeom prst="rect">
            <a:avLst/>
          </a:prstGeom>
          <a:solidFill>
            <a:srgbClr val="2D82F4"/>
          </a:solidFill>
        </p:spPr>
        <p:txBody>
          <a:bodyPr wrap="square">
            <a:spAutoFit/>
          </a:bodyPr>
          <a:lstStyle/>
          <a:p>
            <a:pPr algn="ctr"/>
            <a:endParaRPr lang="zh-CN" altLang="en-US" sz="2900" dirty="0" smtClean="0">
              <a:solidFill>
                <a:srgbClr val="002060"/>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59025" y="165869"/>
            <a:ext cx="5836670" cy="460375"/>
          </a:xfrm>
          <a:prstGeom prst="rect">
            <a:avLst/>
          </a:prstGeom>
          <a:noFill/>
          <a:effectLst/>
        </p:spPr>
        <p:txBody>
          <a:bodyPr wrap="square">
            <a:spAutoFit/>
          </a:bodyPr>
          <a:lstStyle/>
          <a:p>
            <a:pPr fontAlgn="auto">
              <a:spcBef>
                <a:spcPts val="0"/>
              </a:spcBef>
              <a:spcAft>
                <a:spcPts val="0"/>
              </a:spcAft>
              <a:defRPr/>
            </a:pPr>
            <a:r>
              <a:rPr lang="zh-CN" altLang="en-US" sz="2400" b="1" dirty="0">
                <a:ln w="6350">
                  <a:noFill/>
                </a:ln>
                <a:solidFill>
                  <a:srgbClr val="0070C0"/>
                </a:solidFill>
                <a:latin typeface="微软雅黑" panose="020B0503020204020204" pitchFamily="34" charset="-122"/>
                <a:ea typeface="微软雅黑" panose="020B0503020204020204" pitchFamily="34" charset="-122"/>
              </a:rPr>
              <a:t>一</a:t>
            </a:r>
            <a:r>
              <a:rPr lang="zh-CN" altLang="en-US" sz="2400" b="1" dirty="0" smtClean="0">
                <a:ln w="6350">
                  <a:noFill/>
                </a:ln>
                <a:solidFill>
                  <a:srgbClr val="0070C0"/>
                </a:solidFill>
                <a:latin typeface="微软雅黑" panose="020B0503020204020204" pitchFamily="34" charset="-122"/>
                <a:ea typeface="微软雅黑" panose="020B0503020204020204" pitchFamily="34" charset="-122"/>
              </a:rPr>
              <a:t>、总体概述</a:t>
            </a:r>
            <a:endParaRPr lang="zh-CN" altLang="en-US" sz="2400" b="1" dirty="0">
              <a:ln w="6350">
                <a:noFill/>
              </a:ln>
              <a:solidFill>
                <a:srgbClr val="0070C0"/>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467545" y="843558"/>
            <a:ext cx="4794610" cy="438582"/>
          </a:xfrm>
          <a:prstGeom prst="rect">
            <a:avLst/>
          </a:prstGeom>
          <a:noFill/>
        </p:spPr>
        <p:txBody>
          <a:bodyPr wrap="square" lIns="68580" tIns="34290" rIns="68580" bIns="34290" rtlCol="0">
            <a:spAutoFit/>
          </a:bodyPr>
          <a:lstStyle/>
          <a:p>
            <a:r>
              <a:rPr lang="zh-CN" altLang="en-US" sz="2400" dirty="0" smtClean="0">
                <a:solidFill>
                  <a:srgbClr val="2E75B6"/>
                </a:solidFill>
                <a:latin typeface="微软雅黑" panose="020B0503020204020204" pitchFamily="34" charset="-122"/>
                <a:ea typeface="微软雅黑" panose="020B0503020204020204" pitchFamily="34" charset="-122"/>
              </a:rPr>
              <a:t>城市更新（“三旧”改造）的概念</a:t>
            </a:r>
            <a:endParaRPr lang="zh-CN" altLang="en-US" sz="2400" dirty="0">
              <a:solidFill>
                <a:srgbClr val="2E75B6"/>
              </a:solidFill>
              <a:latin typeface="微软雅黑" panose="020B0503020204020204" pitchFamily="34" charset="-122"/>
              <a:ea typeface="微软雅黑" panose="020B0503020204020204" pitchFamily="34" charset="-122"/>
            </a:endParaRPr>
          </a:p>
        </p:txBody>
      </p:sp>
      <p:sp>
        <p:nvSpPr>
          <p:cNvPr id="30" name="矩形 29"/>
          <p:cNvSpPr/>
          <p:nvPr/>
        </p:nvSpPr>
        <p:spPr>
          <a:xfrm>
            <a:off x="643979" y="1411694"/>
            <a:ext cx="4360069" cy="1592104"/>
          </a:xfrm>
          <a:prstGeom prst="rect">
            <a:avLst/>
          </a:prstGeom>
          <a:ln>
            <a:solidFill>
              <a:schemeClr val="tx1"/>
            </a:solidFill>
          </a:ln>
        </p:spPr>
        <p:txBody>
          <a:bodyPr wrap="square" lIns="68580" tIns="34290" rIns="68580" bIns="34290">
            <a:spAutoFit/>
          </a:bodyPr>
          <a:lstStyle/>
          <a:p>
            <a:pPr>
              <a:lnSpc>
                <a:spcPct val="110000"/>
              </a:lnSpc>
            </a:pPr>
            <a:r>
              <a:rPr lang="zh-CN" altLang="en-US" sz="1500" dirty="0">
                <a:latin typeface="微软雅黑" panose="020B0503020204020204" pitchFamily="34" charset="-122"/>
                <a:ea typeface="微软雅黑" panose="020B0503020204020204" pitchFamily="34" charset="-122"/>
              </a:rPr>
              <a:t>    </a:t>
            </a:r>
            <a:r>
              <a:rPr lang="zh-CN" altLang="en-US" sz="1500" b="0" dirty="0">
                <a:latin typeface="微软雅黑" panose="020B0503020204020204" pitchFamily="34" charset="-122"/>
                <a:ea typeface="微软雅黑" panose="020B0503020204020204" pitchFamily="34" charset="-122"/>
              </a:rPr>
              <a:t>“三旧”改造是</a:t>
            </a:r>
            <a:r>
              <a:rPr lang="en-US" sz="1500" b="0" dirty="0">
                <a:latin typeface="微软雅黑" panose="020B0503020204020204" pitchFamily="34" charset="-122"/>
                <a:ea typeface="微软雅黑" panose="020B0503020204020204" pitchFamily="34" charset="-122"/>
              </a:rPr>
              <a:t>2008</a:t>
            </a:r>
            <a:r>
              <a:rPr lang="zh-CN" altLang="en-US" sz="1500" b="0" dirty="0">
                <a:latin typeface="微软雅黑" panose="020B0503020204020204" pitchFamily="34" charset="-122"/>
                <a:ea typeface="微软雅黑" panose="020B0503020204020204" pitchFamily="34" charset="-122"/>
              </a:rPr>
              <a:t>年部省合作共建节约集约用地试点示范省的一项重要内容和创新举措，其实质是通过创新土地利用机制，对使用效率低下、布局不合理、配套不完善的存量建设用地进行再开发、再利用，从而实现在不增加用地数量的前提下，释放土地潜能，满足经济社会用地需求。</a:t>
            </a:r>
          </a:p>
        </p:txBody>
      </p:sp>
      <p:grpSp>
        <p:nvGrpSpPr>
          <p:cNvPr id="31" name="组合 30"/>
          <p:cNvGrpSpPr/>
          <p:nvPr/>
        </p:nvGrpSpPr>
        <p:grpSpPr>
          <a:xfrm>
            <a:off x="5595454" y="1381270"/>
            <a:ext cx="1376839" cy="354121"/>
            <a:chOff x="6252835" y="2111269"/>
            <a:chExt cx="1835785" cy="472162"/>
          </a:xfrm>
        </p:grpSpPr>
        <p:sp>
          <p:nvSpPr>
            <p:cNvPr id="32" name="任意多边形 31"/>
            <p:cNvSpPr/>
            <p:nvPr/>
          </p:nvSpPr>
          <p:spPr>
            <a:xfrm rot="2774622">
              <a:off x="6252835" y="2111269"/>
              <a:ext cx="389337" cy="389337"/>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500">
                <a:latin typeface="微软雅黑" panose="020B0503020204020204" pitchFamily="34" charset="-122"/>
                <a:ea typeface="微软雅黑" panose="020B0503020204020204" pitchFamily="34" charset="-122"/>
              </a:endParaRPr>
            </a:p>
          </p:txBody>
        </p:sp>
        <p:sp>
          <p:nvSpPr>
            <p:cNvPr id="33" name="矩形 32"/>
            <p:cNvSpPr/>
            <p:nvPr/>
          </p:nvSpPr>
          <p:spPr>
            <a:xfrm>
              <a:off x="6795126" y="2152544"/>
              <a:ext cx="1293494" cy="430887"/>
            </a:xfrm>
            <a:prstGeom prst="rect">
              <a:avLst/>
            </a:prstGeom>
          </p:spPr>
          <p:txBody>
            <a:bodyPr wrap="square">
              <a:spAutoFit/>
            </a:bodyPr>
            <a:lstStyle/>
            <a:p>
              <a:pPr algn="ctr"/>
              <a:r>
                <a:rPr lang="zh-CN" altLang="zh-CN" sz="1500" kern="100" dirty="0">
                  <a:latin typeface="微软雅黑" panose="020B0503020204020204" pitchFamily="34" charset="-122"/>
                  <a:ea typeface="微软雅黑" panose="020B0503020204020204" pitchFamily="34" charset="-122"/>
                  <a:cs typeface="Times New Roman" panose="02020603050405020304" pitchFamily="18" charset="0"/>
                </a:rPr>
                <a:t>拆除重建</a:t>
              </a:r>
            </a:p>
          </p:txBody>
        </p:sp>
      </p:grpSp>
      <p:grpSp>
        <p:nvGrpSpPr>
          <p:cNvPr id="34" name="组合 33"/>
          <p:cNvGrpSpPr/>
          <p:nvPr/>
        </p:nvGrpSpPr>
        <p:grpSpPr>
          <a:xfrm>
            <a:off x="5595454" y="1851670"/>
            <a:ext cx="1376363" cy="354121"/>
            <a:chOff x="6252835" y="2111269"/>
            <a:chExt cx="1835150" cy="472261"/>
          </a:xfrm>
        </p:grpSpPr>
        <p:sp>
          <p:nvSpPr>
            <p:cNvPr id="35" name="任意多边形 34"/>
            <p:cNvSpPr/>
            <p:nvPr/>
          </p:nvSpPr>
          <p:spPr>
            <a:xfrm rot="2774622">
              <a:off x="6252835" y="2111269"/>
              <a:ext cx="389337" cy="389337"/>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500">
                <a:latin typeface="微软雅黑" panose="020B0503020204020204" pitchFamily="34" charset="-122"/>
                <a:ea typeface="微软雅黑" panose="020B0503020204020204" pitchFamily="34" charset="-122"/>
              </a:endParaRPr>
            </a:p>
          </p:txBody>
        </p:sp>
        <p:sp>
          <p:nvSpPr>
            <p:cNvPr id="36" name="矩形 35"/>
            <p:cNvSpPr/>
            <p:nvPr/>
          </p:nvSpPr>
          <p:spPr>
            <a:xfrm>
              <a:off x="6795125" y="2152552"/>
              <a:ext cx="1292860" cy="430978"/>
            </a:xfrm>
            <a:prstGeom prst="rect">
              <a:avLst/>
            </a:prstGeom>
          </p:spPr>
          <p:txBody>
            <a:bodyPr wrap="square">
              <a:spAutoFit/>
            </a:bodyPr>
            <a:lstStyle/>
            <a:p>
              <a:pPr algn="ctr"/>
              <a:r>
                <a:rPr lang="zh-CN" altLang="en-US" sz="1500" kern="100" dirty="0" smtClean="0">
                  <a:latin typeface="微软雅黑" panose="020B0503020204020204" pitchFamily="34" charset="-122"/>
                  <a:ea typeface="微软雅黑" panose="020B0503020204020204" pitchFamily="34" charset="-122"/>
                  <a:cs typeface="Times New Roman" panose="02020603050405020304" pitchFamily="18" charset="0"/>
                </a:rPr>
                <a:t>整治活化</a:t>
              </a:r>
              <a:endParaRPr lang="zh-CN" altLang="zh-CN" sz="15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40" name="组合 39"/>
          <p:cNvGrpSpPr/>
          <p:nvPr/>
        </p:nvGrpSpPr>
        <p:grpSpPr>
          <a:xfrm>
            <a:off x="7193275" y="1863100"/>
            <a:ext cx="1474472" cy="354121"/>
            <a:chOff x="6252835" y="2111269"/>
            <a:chExt cx="1965962" cy="472261"/>
          </a:xfrm>
        </p:grpSpPr>
        <p:sp>
          <p:nvSpPr>
            <p:cNvPr id="41" name="任意多边形 40"/>
            <p:cNvSpPr/>
            <p:nvPr/>
          </p:nvSpPr>
          <p:spPr>
            <a:xfrm rot="2774622">
              <a:off x="6252835" y="2111269"/>
              <a:ext cx="389337" cy="389337"/>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500">
                <a:latin typeface="微软雅黑" panose="020B0503020204020204" pitchFamily="34" charset="-122"/>
                <a:ea typeface="微软雅黑" panose="020B0503020204020204" pitchFamily="34" charset="-122"/>
              </a:endParaRPr>
            </a:p>
          </p:txBody>
        </p:sp>
        <p:sp>
          <p:nvSpPr>
            <p:cNvPr id="42" name="矩形 41"/>
            <p:cNvSpPr/>
            <p:nvPr/>
          </p:nvSpPr>
          <p:spPr>
            <a:xfrm>
              <a:off x="6795126" y="2152552"/>
              <a:ext cx="1423671" cy="430978"/>
            </a:xfrm>
            <a:prstGeom prst="rect">
              <a:avLst/>
            </a:prstGeom>
          </p:spPr>
          <p:txBody>
            <a:bodyPr wrap="square">
              <a:spAutoFit/>
            </a:bodyPr>
            <a:lstStyle/>
            <a:p>
              <a:pPr algn="ctr"/>
              <a:r>
                <a:rPr lang="zh-CN" altLang="en-US" sz="1500" kern="100" dirty="0" smtClean="0">
                  <a:latin typeface="微软雅黑" panose="020B0503020204020204" pitchFamily="34" charset="-122"/>
                  <a:ea typeface="微软雅黑" panose="020B0503020204020204" pitchFamily="34" charset="-122"/>
                  <a:cs typeface="Times New Roman" panose="02020603050405020304" pitchFamily="18" charset="0"/>
                </a:rPr>
                <a:t>保护修缮</a:t>
              </a:r>
              <a:endParaRPr lang="zh-CN" altLang="zh-CN" sz="15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43" name="组合 42"/>
          <p:cNvGrpSpPr/>
          <p:nvPr/>
        </p:nvGrpSpPr>
        <p:grpSpPr>
          <a:xfrm>
            <a:off x="7193275" y="1392700"/>
            <a:ext cx="1398272" cy="354121"/>
            <a:chOff x="6252835" y="2111269"/>
            <a:chExt cx="1864362" cy="472162"/>
          </a:xfrm>
        </p:grpSpPr>
        <p:sp>
          <p:nvSpPr>
            <p:cNvPr id="44" name="任意多边形 43"/>
            <p:cNvSpPr/>
            <p:nvPr/>
          </p:nvSpPr>
          <p:spPr>
            <a:xfrm rot="2774622">
              <a:off x="6252835" y="2111269"/>
              <a:ext cx="389337" cy="389337"/>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500">
                <a:latin typeface="微软雅黑" panose="020B0503020204020204" pitchFamily="34" charset="-122"/>
                <a:ea typeface="微软雅黑" panose="020B0503020204020204" pitchFamily="34" charset="-122"/>
              </a:endParaRPr>
            </a:p>
          </p:txBody>
        </p:sp>
        <p:sp>
          <p:nvSpPr>
            <p:cNvPr id="45" name="矩形 44"/>
            <p:cNvSpPr/>
            <p:nvPr/>
          </p:nvSpPr>
          <p:spPr>
            <a:xfrm>
              <a:off x="6795126" y="2152544"/>
              <a:ext cx="1322071" cy="430887"/>
            </a:xfrm>
            <a:prstGeom prst="rect">
              <a:avLst/>
            </a:prstGeom>
          </p:spPr>
          <p:txBody>
            <a:bodyPr wrap="square">
              <a:spAutoFit/>
            </a:bodyPr>
            <a:lstStyle/>
            <a:p>
              <a:pPr algn="ctr"/>
              <a:r>
                <a:rPr lang="zh-CN" altLang="zh-CN" sz="1500" kern="100" dirty="0">
                  <a:latin typeface="微软雅黑" panose="020B0503020204020204" pitchFamily="34" charset="-122"/>
                  <a:ea typeface="微软雅黑" panose="020B0503020204020204" pitchFamily="34" charset="-122"/>
                  <a:cs typeface="Times New Roman" panose="02020603050405020304" pitchFamily="18" charset="0"/>
                </a:rPr>
                <a:t>生态修复</a:t>
              </a:r>
            </a:p>
          </p:txBody>
        </p:sp>
      </p:grpSp>
      <p:sp>
        <p:nvSpPr>
          <p:cNvPr id="49" name="TextBox 75"/>
          <p:cNvSpPr txBox="1"/>
          <p:nvPr/>
        </p:nvSpPr>
        <p:spPr>
          <a:xfrm>
            <a:off x="5462373" y="846089"/>
            <a:ext cx="1876901" cy="438582"/>
          </a:xfrm>
          <a:prstGeom prst="rect">
            <a:avLst/>
          </a:prstGeom>
          <a:noFill/>
        </p:spPr>
        <p:txBody>
          <a:bodyPr wrap="square" lIns="68580" tIns="34290" rIns="68580" bIns="34290" rtlCol="0">
            <a:spAutoFit/>
          </a:bodyPr>
          <a:lstStyle/>
          <a:p>
            <a:r>
              <a:rPr lang="zh-CN" altLang="en-US" sz="2400" dirty="0" smtClean="0">
                <a:solidFill>
                  <a:srgbClr val="2E75B6"/>
                </a:solidFill>
                <a:latin typeface="微软雅黑" panose="020B0503020204020204" pitchFamily="34" charset="-122"/>
                <a:ea typeface="微软雅黑" panose="020B0503020204020204" pitchFamily="34" charset="-122"/>
              </a:rPr>
              <a:t>更新类型</a:t>
            </a:r>
            <a:endParaRPr lang="zh-CN" altLang="en-US" sz="2400" dirty="0">
              <a:solidFill>
                <a:srgbClr val="2E75B6"/>
              </a:solidFill>
              <a:latin typeface="微软雅黑" panose="020B0503020204020204" pitchFamily="34" charset="-122"/>
              <a:ea typeface="微软雅黑" panose="020B0503020204020204" pitchFamily="34" charset="-122"/>
            </a:endParaRPr>
          </a:p>
        </p:txBody>
      </p:sp>
      <p:cxnSp>
        <p:nvCxnSpPr>
          <p:cNvPr id="50" name="直接连接符 49"/>
          <p:cNvCxnSpPr/>
          <p:nvPr/>
        </p:nvCxnSpPr>
        <p:spPr>
          <a:xfrm flipV="1">
            <a:off x="5262155" y="915566"/>
            <a:ext cx="0" cy="4032448"/>
          </a:xfrm>
          <a:prstGeom prst="line">
            <a:avLst/>
          </a:prstGeom>
          <a:ln w="25400">
            <a:solidFill>
              <a:srgbClr val="193D5E"/>
            </a:solidFill>
            <a:prstDash val="sysDash"/>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5569176" y="2887927"/>
            <a:ext cx="1770099" cy="354121"/>
            <a:chOff x="6252835" y="2111269"/>
            <a:chExt cx="2360132" cy="472162"/>
          </a:xfrm>
        </p:grpSpPr>
        <p:sp>
          <p:nvSpPr>
            <p:cNvPr id="52" name="任意多边形 51"/>
            <p:cNvSpPr/>
            <p:nvPr/>
          </p:nvSpPr>
          <p:spPr>
            <a:xfrm rot="2774622">
              <a:off x="6252835" y="2111269"/>
              <a:ext cx="389337" cy="389337"/>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500">
                <a:latin typeface="微软雅黑" panose="020B0503020204020204" pitchFamily="34" charset="-122"/>
                <a:ea typeface="微软雅黑" panose="020B0503020204020204" pitchFamily="34" charset="-122"/>
              </a:endParaRPr>
            </a:p>
          </p:txBody>
        </p:sp>
        <p:sp>
          <p:nvSpPr>
            <p:cNvPr id="53" name="矩形 52"/>
            <p:cNvSpPr/>
            <p:nvPr/>
          </p:nvSpPr>
          <p:spPr>
            <a:xfrm>
              <a:off x="6795126" y="2152544"/>
              <a:ext cx="1817841" cy="430887"/>
            </a:xfrm>
            <a:prstGeom prst="rect">
              <a:avLst/>
            </a:prstGeom>
          </p:spPr>
          <p:txBody>
            <a:bodyPr wrap="square">
              <a:spAutoFit/>
            </a:bodyPr>
            <a:lstStyle/>
            <a:p>
              <a:pPr algn="ctr"/>
              <a:r>
                <a:rPr lang="zh-CN" altLang="en-US" sz="1500" kern="100" dirty="0" smtClean="0">
                  <a:latin typeface="微软雅黑" panose="020B0503020204020204" pitchFamily="34" charset="-122"/>
                  <a:ea typeface="微软雅黑" panose="020B0503020204020204" pitchFamily="34" charset="-122"/>
                  <a:cs typeface="Times New Roman" panose="02020603050405020304" pitchFamily="18" charset="0"/>
                </a:rPr>
                <a:t>政府主导改造</a:t>
              </a:r>
              <a:endParaRPr lang="zh-CN" altLang="zh-CN" sz="15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54" name="组合 53"/>
          <p:cNvGrpSpPr/>
          <p:nvPr/>
        </p:nvGrpSpPr>
        <p:grpSpPr>
          <a:xfrm>
            <a:off x="5569178" y="3358327"/>
            <a:ext cx="2459207" cy="354121"/>
            <a:chOff x="6252835" y="2111269"/>
            <a:chExt cx="3278941" cy="472261"/>
          </a:xfrm>
        </p:grpSpPr>
        <p:sp>
          <p:nvSpPr>
            <p:cNvPr id="55" name="任意多边形 54"/>
            <p:cNvSpPr/>
            <p:nvPr/>
          </p:nvSpPr>
          <p:spPr>
            <a:xfrm rot="2774622">
              <a:off x="6252835" y="2111269"/>
              <a:ext cx="389337" cy="389337"/>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500">
                <a:latin typeface="微软雅黑" panose="020B0503020204020204" pitchFamily="34" charset="-122"/>
                <a:ea typeface="微软雅黑" panose="020B0503020204020204" pitchFamily="34" charset="-122"/>
              </a:endParaRPr>
            </a:p>
          </p:txBody>
        </p:sp>
        <p:sp>
          <p:nvSpPr>
            <p:cNvPr id="56" name="矩形 55"/>
            <p:cNvSpPr/>
            <p:nvPr/>
          </p:nvSpPr>
          <p:spPr>
            <a:xfrm>
              <a:off x="6651456" y="2152552"/>
              <a:ext cx="2880320" cy="430978"/>
            </a:xfrm>
            <a:prstGeom prst="rect">
              <a:avLst/>
            </a:prstGeom>
          </p:spPr>
          <p:txBody>
            <a:bodyPr wrap="square">
              <a:spAutoFit/>
            </a:bodyPr>
            <a:lstStyle/>
            <a:p>
              <a:pPr algn="ctr"/>
              <a:r>
                <a:rPr lang="zh-CN" altLang="en-US" sz="1500" kern="100" dirty="0" smtClean="0">
                  <a:latin typeface="微软雅黑" panose="020B0503020204020204" pitchFamily="34" charset="-122"/>
                  <a:ea typeface="微软雅黑" panose="020B0503020204020204" pitchFamily="34" charset="-122"/>
                  <a:cs typeface="Times New Roman" panose="02020603050405020304" pitchFamily="18" charset="0"/>
                </a:rPr>
                <a:t>土地权利人自行改造</a:t>
              </a:r>
              <a:endParaRPr lang="zh-CN" altLang="zh-CN" sz="15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3" name="TextBox 75"/>
          <p:cNvSpPr txBox="1"/>
          <p:nvPr/>
        </p:nvSpPr>
        <p:spPr>
          <a:xfrm>
            <a:off x="5436096" y="2352746"/>
            <a:ext cx="1876901" cy="438582"/>
          </a:xfrm>
          <a:prstGeom prst="rect">
            <a:avLst/>
          </a:prstGeom>
          <a:noFill/>
        </p:spPr>
        <p:txBody>
          <a:bodyPr wrap="square" lIns="68580" tIns="34290" rIns="68580" bIns="34290" rtlCol="0">
            <a:spAutoFit/>
          </a:bodyPr>
          <a:lstStyle/>
          <a:p>
            <a:r>
              <a:rPr lang="zh-CN" altLang="en-US" sz="2400" dirty="0" smtClean="0">
                <a:solidFill>
                  <a:srgbClr val="2E75B6"/>
                </a:solidFill>
                <a:latin typeface="微软雅黑" panose="020B0503020204020204" pitchFamily="34" charset="-122"/>
                <a:ea typeface="微软雅黑" panose="020B0503020204020204" pitchFamily="34" charset="-122"/>
              </a:rPr>
              <a:t>更新模式</a:t>
            </a:r>
            <a:endParaRPr lang="zh-CN" altLang="en-US" sz="2400" dirty="0">
              <a:solidFill>
                <a:srgbClr val="2E75B6"/>
              </a:solidFill>
              <a:latin typeface="微软雅黑" panose="020B0503020204020204" pitchFamily="34" charset="-122"/>
              <a:ea typeface="微软雅黑" panose="020B0503020204020204" pitchFamily="34" charset="-122"/>
            </a:endParaRPr>
          </a:p>
        </p:txBody>
      </p:sp>
      <p:grpSp>
        <p:nvGrpSpPr>
          <p:cNvPr id="64" name="组合 63"/>
          <p:cNvGrpSpPr/>
          <p:nvPr/>
        </p:nvGrpSpPr>
        <p:grpSpPr>
          <a:xfrm>
            <a:off x="5580112" y="3873813"/>
            <a:ext cx="2448273" cy="354121"/>
            <a:chOff x="6252835" y="2111269"/>
            <a:chExt cx="3264364" cy="472162"/>
          </a:xfrm>
        </p:grpSpPr>
        <p:sp>
          <p:nvSpPr>
            <p:cNvPr id="65" name="任意多边形 64"/>
            <p:cNvSpPr/>
            <p:nvPr/>
          </p:nvSpPr>
          <p:spPr>
            <a:xfrm rot="2774622">
              <a:off x="6252835" y="2111269"/>
              <a:ext cx="389337" cy="389337"/>
            </a:xfrm>
            <a:custGeom>
              <a:avLst/>
              <a:gdLst>
                <a:gd name="connsiteX0" fmla="*/ 851193 w 1702386"/>
                <a:gd name="connsiteY0" fmla="*/ 582034 h 1702386"/>
                <a:gd name="connsiteX1" fmla="*/ 1120351 w 1702386"/>
                <a:gd name="connsiteY1" fmla="*/ 851192 h 1702386"/>
                <a:gd name="connsiteX2" fmla="*/ 851193 w 1702386"/>
                <a:gd name="connsiteY2" fmla="*/ 1120350 h 1702386"/>
                <a:gd name="connsiteX3" fmla="*/ 582035 w 1702386"/>
                <a:gd name="connsiteY3" fmla="*/ 851192 h 1702386"/>
                <a:gd name="connsiteX4" fmla="*/ 851193 w 1702386"/>
                <a:gd name="connsiteY4" fmla="*/ 582034 h 1702386"/>
                <a:gd name="connsiteX5" fmla="*/ 851193 w 1702386"/>
                <a:gd name="connsiteY5" fmla="*/ 312876 h 1702386"/>
                <a:gd name="connsiteX6" fmla="*/ 312877 w 1702386"/>
                <a:gd name="connsiteY6" fmla="*/ 851192 h 1702386"/>
                <a:gd name="connsiteX7" fmla="*/ 851193 w 1702386"/>
                <a:gd name="connsiteY7" fmla="*/ 1389508 h 1702386"/>
                <a:gd name="connsiteX8" fmla="*/ 1389509 w 1702386"/>
                <a:gd name="connsiteY8" fmla="*/ 851192 h 1702386"/>
                <a:gd name="connsiteX9" fmla="*/ 851193 w 1702386"/>
                <a:gd name="connsiteY9" fmla="*/ 312876 h 1702386"/>
                <a:gd name="connsiteX10" fmla="*/ 851194 w 1702386"/>
                <a:gd name="connsiteY10" fmla="*/ 0 h 1702386"/>
                <a:gd name="connsiteX11" fmla="*/ 1702386 w 1702386"/>
                <a:gd name="connsiteY11" fmla="*/ 0 h 1702386"/>
                <a:gd name="connsiteX12" fmla="*/ 1702386 w 1702386"/>
                <a:gd name="connsiteY12" fmla="*/ 851193 h 1702386"/>
                <a:gd name="connsiteX13" fmla="*/ 851193 w 1702386"/>
                <a:gd name="connsiteY13" fmla="*/ 1702386 h 1702386"/>
                <a:gd name="connsiteX14" fmla="*/ 0 w 1702386"/>
                <a:gd name="connsiteY14" fmla="*/ 851193 h 1702386"/>
                <a:gd name="connsiteX15" fmla="*/ 1 w 1702386"/>
                <a:gd name="connsiteY15" fmla="*/ 851193 h 1702386"/>
                <a:gd name="connsiteX16" fmla="*/ 851194 w 1702386"/>
                <a:gd name="connsiteY16" fmla="*/ 0 h 17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2386" h="1702386">
                  <a:moveTo>
                    <a:pt x="851193" y="582034"/>
                  </a:moveTo>
                  <a:cubicBezTo>
                    <a:pt x="999845" y="582034"/>
                    <a:pt x="1120351" y="702540"/>
                    <a:pt x="1120351" y="851192"/>
                  </a:cubicBezTo>
                  <a:cubicBezTo>
                    <a:pt x="1120351" y="999844"/>
                    <a:pt x="999845" y="1120350"/>
                    <a:pt x="851193" y="1120350"/>
                  </a:cubicBezTo>
                  <a:cubicBezTo>
                    <a:pt x="702541" y="1120350"/>
                    <a:pt x="582035" y="999844"/>
                    <a:pt x="582035" y="851192"/>
                  </a:cubicBezTo>
                  <a:cubicBezTo>
                    <a:pt x="582035" y="702540"/>
                    <a:pt x="702541" y="582034"/>
                    <a:pt x="851193" y="582034"/>
                  </a:cubicBezTo>
                  <a:close/>
                  <a:moveTo>
                    <a:pt x="851193" y="312876"/>
                  </a:moveTo>
                  <a:cubicBezTo>
                    <a:pt x="553889" y="312876"/>
                    <a:pt x="312877" y="553888"/>
                    <a:pt x="312877" y="851192"/>
                  </a:cubicBezTo>
                  <a:cubicBezTo>
                    <a:pt x="312877" y="1148496"/>
                    <a:pt x="553889" y="1389508"/>
                    <a:pt x="851193" y="1389508"/>
                  </a:cubicBezTo>
                  <a:cubicBezTo>
                    <a:pt x="1148497" y="1389508"/>
                    <a:pt x="1389509" y="1148496"/>
                    <a:pt x="1389509" y="851192"/>
                  </a:cubicBezTo>
                  <a:cubicBezTo>
                    <a:pt x="1389509" y="553888"/>
                    <a:pt x="1148497" y="312876"/>
                    <a:pt x="851193" y="312876"/>
                  </a:cubicBezTo>
                  <a:close/>
                  <a:moveTo>
                    <a:pt x="851194" y="0"/>
                  </a:moveTo>
                  <a:lnTo>
                    <a:pt x="1702386" y="0"/>
                  </a:lnTo>
                  <a:lnTo>
                    <a:pt x="1702386" y="851193"/>
                  </a:lnTo>
                  <a:cubicBezTo>
                    <a:pt x="1702386" y="1321294"/>
                    <a:pt x="1321294" y="1702386"/>
                    <a:pt x="851193" y="1702386"/>
                  </a:cubicBezTo>
                  <a:cubicBezTo>
                    <a:pt x="381092" y="1702386"/>
                    <a:pt x="0" y="1321294"/>
                    <a:pt x="0" y="851193"/>
                  </a:cubicBezTo>
                  <a:lnTo>
                    <a:pt x="1" y="851193"/>
                  </a:lnTo>
                  <a:cubicBezTo>
                    <a:pt x="1" y="381092"/>
                    <a:pt x="381093" y="0"/>
                    <a:pt x="85119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500">
                <a:latin typeface="微软雅黑" panose="020B0503020204020204" pitchFamily="34" charset="-122"/>
                <a:ea typeface="微软雅黑" panose="020B0503020204020204" pitchFamily="34" charset="-122"/>
              </a:endParaRPr>
            </a:p>
          </p:txBody>
        </p:sp>
        <p:sp>
          <p:nvSpPr>
            <p:cNvPr id="66" name="矩形 65"/>
            <p:cNvSpPr/>
            <p:nvPr/>
          </p:nvSpPr>
          <p:spPr>
            <a:xfrm>
              <a:off x="6432922" y="2152544"/>
              <a:ext cx="3084277" cy="430887"/>
            </a:xfrm>
            <a:prstGeom prst="rect">
              <a:avLst/>
            </a:prstGeom>
          </p:spPr>
          <p:txBody>
            <a:bodyPr wrap="square">
              <a:spAutoFit/>
            </a:bodyPr>
            <a:lstStyle/>
            <a:p>
              <a:pPr algn="ctr"/>
              <a:r>
                <a:rPr lang="zh-CN" altLang="en-US" sz="1500" kern="100" dirty="0" smtClean="0">
                  <a:latin typeface="微软雅黑" panose="020B0503020204020204" pitchFamily="34" charset="-122"/>
                  <a:ea typeface="微软雅黑" panose="020B0503020204020204" pitchFamily="34" charset="-122"/>
                  <a:cs typeface="Times New Roman" panose="02020603050405020304" pitchFamily="18" charset="0"/>
                </a:rPr>
                <a:t>单一主体挂牌招商</a:t>
              </a:r>
              <a:endParaRPr lang="zh-CN" altLang="zh-CN" sz="15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7" name="矩形 66"/>
          <p:cNvSpPr/>
          <p:nvPr/>
        </p:nvSpPr>
        <p:spPr>
          <a:xfrm>
            <a:off x="643979" y="3177138"/>
            <a:ext cx="4360069" cy="1338828"/>
          </a:xfrm>
          <a:prstGeom prst="rect">
            <a:avLst/>
          </a:prstGeom>
          <a:ln>
            <a:solidFill>
              <a:schemeClr val="tx1"/>
            </a:solidFill>
          </a:ln>
        </p:spPr>
        <p:txBody>
          <a:bodyPr wrap="square" lIns="68580" tIns="34290" rIns="68580" bIns="34290">
            <a:spAutoFit/>
          </a:bodyPr>
          <a:lstStyle/>
          <a:p>
            <a:pPr>
              <a:lnSpc>
                <a:spcPct val="110000"/>
              </a:lnSpc>
            </a:pPr>
            <a:r>
              <a:rPr lang="en-US" altLang="zh-CN" sz="1500" b="0" dirty="0" smtClean="0">
                <a:latin typeface="微软雅黑" panose="020B0503020204020204" pitchFamily="34" charset="-122"/>
                <a:ea typeface="微软雅黑" panose="020B0503020204020204" pitchFamily="34" charset="-122"/>
              </a:rPr>
              <a:t>1.</a:t>
            </a:r>
            <a:r>
              <a:rPr lang="en-US" altLang="zh-CN" sz="1500" dirty="0" smtClean="0">
                <a:solidFill>
                  <a:srgbClr val="FF0000"/>
                </a:solidFill>
                <a:latin typeface="微软雅黑" panose="020B0503020204020204" pitchFamily="34" charset="-122"/>
                <a:ea typeface="微软雅黑" panose="020B0503020204020204" pitchFamily="34" charset="-122"/>
              </a:rPr>
              <a:t>2009</a:t>
            </a:r>
            <a:r>
              <a:rPr lang="zh-CN" altLang="en-US" sz="1500" dirty="0" smtClean="0">
                <a:solidFill>
                  <a:srgbClr val="FF0000"/>
                </a:solidFill>
                <a:latin typeface="微软雅黑" panose="020B0503020204020204" pitchFamily="34" charset="-122"/>
                <a:ea typeface="微软雅黑" panose="020B0503020204020204" pitchFamily="34" charset="-122"/>
              </a:rPr>
              <a:t>年</a:t>
            </a:r>
            <a:r>
              <a:rPr lang="en-US" altLang="zh-CN" sz="1500" dirty="0" smtClean="0">
                <a:solidFill>
                  <a:srgbClr val="FF0000"/>
                </a:solidFill>
                <a:latin typeface="微软雅黑" panose="020B0503020204020204" pitchFamily="34" charset="-122"/>
                <a:ea typeface="微软雅黑" panose="020B0503020204020204" pitchFamily="34" charset="-122"/>
              </a:rPr>
              <a:t>12</a:t>
            </a:r>
            <a:r>
              <a:rPr lang="zh-CN" altLang="en-US" sz="1500" dirty="0" smtClean="0">
                <a:solidFill>
                  <a:srgbClr val="FF0000"/>
                </a:solidFill>
                <a:latin typeface="微软雅黑" panose="020B0503020204020204" pitchFamily="34" charset="-122"/>
                <a:ea typeface="微软雅黑" panose="020B0503020204020204" pitchFamily="34" charset="-122"/>
              </a:rPr>
              <a:t>月</a:t>
            </a:r>
            <a:r>
              <a:rPr lang="en-US" altLang="zh-CN" sz="1500" dirty="0" smtClean="0">
                <a:solidFill>
                  <a:srgbClr val="FF0000"/>
                </a:solidFill>
                <a:latin typeface="微软雅黑" panose="020B0503020204020204" pitchFamily="34" charset="-122"/>
                <a:ea typeface="微软雅黑" panose="020B0503020204020204" pitchFamily="34" charset="-122"/>
              </a:rPr>
              <a:t>31</a:t>
            </a:r>
            <a:r>
              <a:rPr lang="zh-CN" altLang="en-US" sz="1500" dirty="0" smtClean="0">
                <a:solidFill>
                  <a:srgbClr val="FF0000"/>
                </a:solidFill>
                <a:latin typeface="微软雅黑" panose="020B0503020204020204" pitchFamily="34" charset="-122"/>
                <a:ea typeface="微软雅黑" panose="020B0503020204020204" pitchFamily="34" charset="-122"/>
              </a:rPr>
              <a:t>日前已建设</a:t>
            </a:r>
            <a:r>
              <a:rPr lang="zh-CN" altLang="en-US" sz="1500" b="0" dirty="0" smtClean="0">
                <a:latin typeface="微软雅黑" panose="020B0503020204020204" pitchFamily="34" charset="-122"/>
                <a:ea typeface="微软雅黑" panose="020B0503020204020204" pitchFamily="34" charset="-122"/>
              </a:rPr>
              <a:t>，上盖物基地面积占比</a:t>
            </a:r>
            <a:r>
              <a:rPr lang="en-US" altLang="zh-CN" sz="1500" b="0" dirty="0" smtClean="0">
                <a:latin typeface="微软雅黑" panose="020B0503020204020204" pitchFamily="34" charset="-122"/>
                <a:ea typeface="微软雅黑" panose="020B0503020204020204" pitchFamily="34" charset="-122"/>
              </a:rPr>
              <a:t>30%</a:t>
            </a:r>
            <a:r>
              <a:rPr lang="zh-CN" altLang="en-US" sz="1500" b="0" dirty="0" smtClean="0">
                <a:latin typeface="微软雅黑" panose="020B0503020204020204" pitchFamily="34" charset="-122"/>
                <a:ea typeface="微软雅黑" panose="020B0503020204020204" pitchFamily="34" charset="-122"/>
              </a:rPr>
              <a:t>以上</a:t>
            </a:r>
            <a:endParaRPr lang="en-US" altLang="zh-CN" sz="1500" b="0" dirty="0" smtClean="0">
              <a:latin typeface="微软雅黑" panose="020B0503020204020204" pitchFamily="34" charset="-122"/>
              <a:ea typeface="微软雅黑" panose="020B0503020204020204" pitchFamily="34" charset="-122"/>
            </a:endParaRPr>
          </a:p>
          <a:p>
            <a:pPr>
              <a:lnSpc>
                <a:spcPct val="110000"/>
              </a:lnSpc>
            </a:pPr>
            <a:r>
              <a:rPr lang="en-US" altLang="zh-CN" sz="1500" b="0" dirty="0" smtClean="0">
                <a:latin typeface="微软雅黑" panose="020B0503020204020204" pitchFamily="34" charset="-122"/>
                <a:ea typeface="微软雅黑" panose="020B0503020204020204" pitchFamily="34" charset="-122"/>
              </a:rPr>
              <a:t>2.</a:t>
            </a:r>
            <a:r>
              <a:rPr lang="zh-CN" altLang="en-US" sz="1500" b="0" dirty="0" smtClean="0">
                <a:latin typeface="微软雅黑" panose="020B0503020204020204" pitchFamily="34" charset="-122"/>
                <a:ea typeface="微软雅黑" panose="020B0503020204020204" pitchFamily="34" charset="-122"/>
              </a:rPr>
              <a:t>符合土地利用总体规划，属于建设用地。</a:t>
            </a:r>
            <a:endParaRPr lang="en-US" altLang="zh-CN" sz="1500" b="0" dirty="0" smtClean="0">
              <a:latin typeface="微软雅黑" panose="020B0503020204020204" pitchFamily="34" charset="-122"/>
              <a:ea typeface="微软雅黑" panose="020B0503020204020204" pitchFamily="34" charset="-122"/>
            </a:endParaRPr>
          </a:p>
          <a:p>
            <a:pPr>
              <a:lnSpc>
                <a:spcPct val="110000"/>
              </a:lnSpc>
            </a:pPr>
            <a:r>
              <a:rPr lang="en-US" altLang="zh-CN" sz="1500" b="0" dirty="0" smtClean="0">
                <a:latin typeface="微软雅黑" panose="020B0503020204020204" pitchFamily="34" charset="-122"/>
                <a:ea typeface="微软雅黑" panose="020B0503020204020204" pitchFamily="34" charset="-122"/>
              </a:rPr>
              <a:t>3.</a:t>
            </a:r>
            <a:r>
              <a:rPr lang="zh-CN" altLang="en-US" sz="1500" b="0" dirty="0" smtClean="0">
                <a:latin typeface="微软雅黑" panose="020B0503020204020204" pitchFamily="34" charset="-122"/>
                <a:ea typeface="微软雅黑" panose="020B0503020204020204" pitchFamily="34" charset="-122"/>
              </a:rPr>
              <a:t>土地利用变更调查为建设用地</a:t>
            </a:r>
            <a:endParaRPr lang="en-US" altLang="zh-CN" sz="1500" b="0" dirty="0" smtClean="0">
              <a:latin typeface="微软雅黑" panose="020B0503020204020204" pitchFamily="34" charset="-122"/>
              <a:ea typeface="微软雅黑" panose="020B0503020204020204" pitchFamily="34" charset="-122"/>
            </a:endParaRPr>
          </a:p>
          <a:p>
            <a:pPr>
              <a:lnSpc>
                <a:spcPct val="110000"/>
              </a:lnSpc>
            </a:pPr>
            <a:r>
              <a:rPr lang="en-US" altLang="zh-CN" sz="1500" b="0" dirty="0" smtClean="0">
                <a:latin typeface="微软雅黑" panose="020B0503020204020204" pitchFamily="34" charset="-122"/>
                <a:ea typeface="微软雅黑" panose="020B0503020204020204" pitchFamily="34" charset="-122"/>
              </a:rPr>
              <a:t>4.</a:t>
            </a:r>
            <a:r>
              <a:rPr lang="zh-CN" altLang="en-US" sz="1500" b="0" dirty="0" smtClean="0">
                <a:latin typeface="微软雅黑" panose="020B0503020204020204" pitchFamily="34" charset="-122"/>
                <a:ea typeface="微软雅黑" panose="020B0503020204020204" pitchFamily="34" charset="-122"/>
              </a:rPr>
              <a:t>未被认定闲置土地</a:t>
            </a:r>
            <a:endParaRPr lang="zh-CN" altLang="en-US" sz="1500" b="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281251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ppt_x"/>
                                          </p:val>
                                        </p:tav>
                                        <p:tav tm="100000">
                                          <p:val>
                                            <p:strVal val="#ppt_x"/>
                                          </p:val>
                                        </p:tav>
                                      </p:tavLst>
                                    </p:anim>
                                    <p:anim calcmode="lin" valueType="num">
                                      <p:cBhvr additive="base">
                                        <p:cTn id="30" dur="500" fill="hold"/>
                                        <p:tgtEl>
                                          <p:spTgt spid="4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additive="base">
                                        <p:cTn id="47" dur="500" fill="hold"/>
                                        <p:tgtEl>
                                          <p:spTgt spid="54"/>
                                        </p:tgtEl>
                                        <p:attrNameLst>
                                          <p:attrName>ppt_x</p:attrName>
                                        </p:attrNameLst>
                                      </p:cBhvr>
                                      <p:tavLst>
                                        <p:tav tm="0">
                                          <p:val>
                                            <p:strVal val="#ppt_x"/>
                                          </p:val>
                                        </p:tav>
                                        <p:tav tm="100000">
                                          <p:val>
                                            <p:strVal val="#ppt_x"/>
                                          </p:val>
                                        </p:tav>
                                      </p:tavLst>
                                    </p:anim>
                                    <p:anim calcmode="lin" valueType="num">
                                      <p:cBhvr additive="base">
                                        <p:cTn id="4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anim calcmode="lin" valueType="num">
                                      <p:cBhvr additive="base">
                                        <p:cTn id="53" dur="500" fill="hold"/>
                                        <p:tgtEl>
                                          <p:spTgt spid="64"/>
                                        </p:tgtEl>
                                        <p:attrNameLst>
                                          <p:attrName>ppt_x</p:attrName>
                                        </p:attrNameLst>
                                      </p:cBhvr>
                                      <p:tavLst>
                                        <p:tav tm="0">
                                          <p:val>
                                            <p:strVal val="#ppt_x"/>
                                          </p:val>
                                        </p:tav>
                                        <p:tav tm="100000">
                                          <p:val>
                                            <p:strVal val="#ppt_x"/>
                                          </p:val>
                                        </p:tav>
                                      </p:tavLst>
                                    </p:anim>
                                    <p:anim calcmode="lin" valueType="num">
                                      <p:cBhvr additive="base">
                                        <p:cTn id="5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49" grpId="0"/>
      <p:bldP spid="63" grpId="0"/>
      <p:bldP spid="6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HOMEMIC-2C9SJ10\Desktop\正面316.2X250.jpg"/>
          <p:cNvPicPr>
            <a:picLocks noChangeAspect="1"/>
          </p:cNvPicPr>
          <p:nvPr/>
        </p:nvPicPr>
        <p:blipFill>
          <a:blip r:embed="rId2"/>
          <a:srcRect t="6158" r="311"/>
          <a:stretch>
            <a:fillRect/>
          </a:stretch>
        </p:blipFill>
        <p:spPr>
          <a:xfrm>
            <a:off x="0" y="0"/>
            <a:ext cx="9144000" cy="5143500"/>
          </a:xfrm>
          <a:prstGeom prst="rect">
            <a:avLst/>
          </a:prstGeom>
          <a:noFill/>
          <a:ln w="9525">
            <a:noFill/>
          </a:ln>
        </p:spPr>
      </p:pic>
      <p:grpSp>
        <p:nvGrpSpPr>
          <p:cNvPr id="22" name="组合 21"/>
          <p:cNvGrpSpPr/>
          <p:nvPr/>
        </p:nvGrpSpPr>
        <p:grpSpPr>
          <a:xfrm>
            <a:off x="-57150" y="555625"/>
            <a:ext cx="9183688" cy="1825625"/>
            <a:chOff x="-40940" y="2533883"/>
            <a:chExt cx="9184939" cy="1959751"/>
          </a:xfrm>
        </p:grpSpPr>
        <p:sp>
          <p:nvSpPr>
            <p:cNvPr id="23" name="矩形 22"/>
            <p:cNvSpPr/>
            <p:nvPr/>
          </p:nvSpPr>
          <p:spPr>
            <a:xfrm>
              <a:off x="-40940" y="2533883"/>
              <a:ext cx="9184939" cy="1959751"/>
            </a:xfrm>
            <a:prstGeom prst="rect">
              <a:avLst/>
            </a:prstGeom>
            <a:gradFill flip="none" rotWithShape="1">
              <a:gsLst>
                <a:gs pos="0">
                  <a:schemeClr val="bg1">
                    <a:alpha val="0"/>
                  </a:schemeClr>
                </a:gs>
                <a:gs pos="53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 name="矩形 39"/>
            <p:cNvSpPr>
              <a:spLocks noChangeArrowheads="1"/>
            </p:cNvSpPr>
            <p:nvPr/>
          </p:nvSpPr>
          <p:spPr bwMode="auto">
            <a:xfrm>
              <a:off x="362340" y="2740083"/>
              <a:ext cx="8330748" cy="167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zh-CN" sz="2800" b="1" i="0" u="none" strike="noStrike" kern="1200" cap="none" spc="0" normalizeH="0" baseline="0" noProof="0" dirty="0" smtClean="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sym typeface="+mn-ea"/>
                </a:rPr>
                <a:t>东莞具备更新潜力的</a:t>
              </a:r>
              <a:endParaRPr kumimoji="0" lang="en-US" altLang="zh-CN" sz="2800" b="1" i="0" u="none" strike="noStrike" kern="1200" cap="none" spc="0" normalizeH="0" baseline="0" noProof="0" dirty="0" smtClean="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zh-CN" sz="2800" b="1" i="0" u="none" strike="noStrike" kern="1200" cap="none" spc="0" normalizeH="0" baseline="0" noProof="0" dirty="0" smtClean="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sym typeface="+mn-ea"/>
                </a:rPr>
                <a:t>区域面积达</a:t>
              </a:r>
              <a:r>
                <a:rPr kumimoji="0" lang="en-US" altLang="zh-CN" sz="28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46-66</a:t>
              </a:r>
              <a:r>
                <a:rPr kumimoji="0" lang="zh-CN" altLang="zh-CN" sz="28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万亩</a:t>
              </a:r>
              <a:endParaRPr kumimoji="0" lang="en-US" altLang="zh-CN" sz="28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zh-CN" sz="2800" b="1" i="0" u="none" strike="noStrike" kern="1200" cap="none" spc="0" normalizeH="0" baseline="0" noProof="0" dirty="0" smtClean="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sym typeface="+mn-ea"/>
                </a:rPr>
                <a:t>至</a:t>
              </a:r>
              <a:r>
                <a:rPr kumimoji="0" lang="en-US" altLang="zh-CN" sz="2800" b="1" i="0" u="none" strike="noStrike" kern="1200" cap="none" spc="0" normalizeH="0" baseline="0" noProof="0" dirty="0" smtClean="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sym typeface="+mn-ea"/>
                </a:rPr>
                <a:t>2020</a:t>
              </a:r>
              <a:r>
                <a:rPr kumimoji="0" lang="zh-CN" altLang="zh-CN" sz="2800" b="1" i="0" u="none" strike="noStrike" kern="1200" cap="none" spc="0" normalizeH="0" baseline="0" noProof="0" dirty="0" smtClean="0">
                  <a:ln>
                    <a:noFill/>
                  </a:ln>
                  <a:solidFill>
                    <a:schemeClr val="accent1">
                      <a:lumMod val="75000"/>
                    </a:schemeClr>
                  </a:solidFill>
                  <a:effectLst/>
                  <a:uLnTx/>
                  <a:uFillTx/>
                  <a:latin typeface="微软雅黑" panose="020B0503020204020204" pitchFamily="34" charset="-122"/>
                  <a:ea typeface="微软雅黑" panose="020B0503020204020204" pitchFamily="34" charset="-122"/>
                  <a:cs typeface="+mn-cs"/>
                  <a:sym typeface="+mn-ea"/>
                </a:rPr>
                <a:t>年纳入标图建库面积达</a:t>
              </a:r>
              <a:r>
                <a:rPr kumimoji="0" lang="en-US" altLang="zh-CN" sz="28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25</a:t>
              </a:r>
              <a:r>
                <a:rPr kumimoji="0" lang="zh-CN" altLang="zh-CN" sz="28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万亩</a:t>
              </a:r>
              <a:endParaRPr kumimoji="0" lang="en-US" altLang="zh-CN" sz="2800" b="1"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5" name="平行四边形 24"/>
          <p:cNvSpPr>
            <a:spLocks noChangeAspect="1"/>
          </p:cNvSpPr>
          <p:nvPr/>
        </p:nvSpPr>
        <p:spPr>
          <a:xfrm>
            <a:off x="-269875" y="555625"/>
            <a:ext cx="1966913" cy="152400"/>
          </a:xfrm>
          <a:prstGeom prst="parallelogram">
            <a:avLst>
              <a:gd name="adj" fmla="val 297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6" name="平行四边形 25"/>
          <p:cNvSpPr>
            <a:spLocks noChangeAspect="1"/>
          </p:cNvSpPr>
          <p:nvPr/>
        </p:nvSpPr>
        <p:spPr>
          <a:xfrm>
            <a:off x="7962900" y="2228850"/>
            <a:ext cx="1965325" cy="152400"/>
          </a:xfrm>
          <a:prstGeom prst="parallelogram">
            <a:avLst>
              <a:gd name="adj" fmla="val 297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27" name="直接连接符 26"/>
          <p:cNvCxnSpPr/>
          <p:nvPr/>
        </p:nvCxnSpPr>
        <p:spPr>
          <a:xfrm>
            <a:off x="114300" y="488950"/>
            <a:ext cx="3244850" cy="0"/>
          </a:xfrm>
          <a:prstGeom prst="line">
            <a:avLst/>
          </a:prstGeom>
          <a:ln w="28575" cap="rnd">
            <a:solidFill>
              <a:schemeClr val="bg1">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H="1">
            <a:off x="4810125" y="2449513"/>
            <a:ext cx="3440113" cy="0"/>
          </a:xfrm>
          <a:prstGeom prst="line">
            <a:avLst/>
          </a:prstGeom>
          <a:ln w="28575" cap="rnd">
            <a:solidFill>
              <a:schemeClr val="bg1">
                <a:alpha val="50000"/>
              </a:schemeClr>
            </a:solidFill>
            <a:round/>
          </a:ln>
        </p:spPr>
        <p:style>
          <a:lnRef idx="1">
            <a:schemeClr val="accent1"/>
          </a:lnRef>
          <a:fillRef idx="0">
            <a:schemeClr val="accent1"/>
          </a:fillRef>
          <a:effectRef idx="0">
            <a:schemeClr val="accent1"/>
          </a:effectRef>
          <a:fontRef idx="minor">
            <a:schemeClr val="tx1"/>
          </a:fontRef>
        </p:style>
      </p:cxnSp>
      <p:sp>
        <p:nvSpPr>
          <p:cNvPr id="42" name="矩形 41"/>
          <p:cNvSpPr>
            <a:spLocks noChangeArrowheads="1"/>
          </p:cNvSpPr>
          <p:nvPr/>
        </p:nvSpPr>
        <p:spPr bwMode="auto">
          <a:xfrm>
            <a:off x="1546225" y="2481263"/>
            <a:ext cx="5978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未来城市更新的市场潜力</a:t>
            </a:r>
            <a:r>
              <a:rPr kumimoji="0" lang="zh-CN" altLang="zh-CN" sz="28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巨大</a:t>
            </a:r>
            <a:endParaRPr kumimoji="0" lang="en-US" altLang="zh-CN" sz="28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28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发展</a:t>
            </a:r>
            <a:r>
              <a:rPr kumimoji="0" lang="zh-CN" altLang="zh-CN"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前景广阔</a:t>
            </a:r>
            <a:endParaRPr kumimoji="0" lang="zh-CN" alt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p:txBody>
      </p:sp>
    </p:spTree>
    <p:extLst>
      <p:ext uri="{BB962C8B-B14F-4D97-AF65-F5344CB8AC3E}">
        <p14:creationId xmlns:p14="http://schemas.microsoft.com/office/powerpoint/2010/main" val="124108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2" presetClass="entr" presetSubtype="4" fill="hold" grpId="0" nodeType="withEffect">
                                  <p:stCondLst>
                                    <p:cond delay="1000"/>
                                  </p:stCondLst>
                                  <p:childTnLst>
                                    <p:set>
                                      <p:cBhvr>
                                        <p:cTn id="9" dur="1" fill="hold">
                                          <p:stCondLst>
                                            <p:cond delay="0"/>
                                          </p:stCondLst>
                                        </p:cTn>
                                        <p:tgtEl>
                                          <p:spTgt spid="25"/>
                                        </p:tgtEl>
                                        <p:attrNameLst>
                                          <p:attrName>style.visibility</p:attrName>
                                        </p:attrNameLst>
                                      </p:cBhvr>
                                      <p:to>
                                        <p:strVal val="visible"/>
                                      </p:to>
                                    </p:set>
                                    <p:anim calcmode="lin" valueType="num">
                                      <p:cBhvr>
                                        <p:cTn id="10" dur="300"/>
                                        <p:tgtEl>
                                          <p:spTgt spid="25"/>
                                        </p:tgtEl>
                                        <p:attrNameLst>
                                          <p:attrName>ppt_y</p:attrName>
                                        </p:attrNameLst>
                                      </p:cBhvr>
                                      <p:tavLst>
                                        <p:tav tm="0">
                                          <p:val>
                                            <p:strVal val="#ppt_y+#ppt_h*1.125000"/>
                                          </p:val>
                                        </p:tav>
                                        <p:tav tm="100000">
                                          <p:val>
                                            <p:strVal val="#ppt_y"/>
                                          </p:val>
                                        </p:tav>
                                      </p:tavLst>
                                    </p:anim>
                                    <p:animEffect transition="in" filter="wipe(up)">
                                      <p:cBhvr>
                                        <p:cTn id="11" dur="300"/>
                                        <p:tgtEl>
                                          <p:spTgt spid="25"/>
                                        </p:tgtEl>
                                      </p:cBhvr>
                                    </p:animEffect>
                                  </p:childTnLst>
                                </p:cTn>
                              </p:par>
                              <p:par>
                                <p:cTn id="12" presetID="12" presetClass="entr" presetSubtype="1" fill="hold" grpId="0" nodeType="withEffect">
                                  <p:stCondLst>
                                    <p:cond delay="1000"/>
                                  </p:stCondLst>
                                  <p:childTnLst>
                                    <p:set>
                                      <p:cBhvr>
                                        <p:cTn id="13" dur="1" fill="hold">
                                          <p:stCondLst>
                                            <p:cond delay="0"/>
                                          </p:stCondLst>
                                        </p:cTn>
                                        <p:tgtEl>
                                          <p:spTgt spid="26"/>
                                        </p:tgtEl>
                                        <p:attrNameLst>
                                          <p:attrName>style.visibility</p:attrName>
                                        </p:attrNameLst>
                                      </p:cBhvr>
                                      <p:to>
                                        <p:strVal val="visible"/>
                                      </p:to>
                                    </p:set>
                                    <p:anim calcmode="lin" valueType="num">
                                      <p:cBhvr>
                                        <p:cTn id="14" dur="300"/>
                                        <p:tgtEl>
                                          <p:spTgt spid="26"/>
                                        </p:tgtEl>
                                        <p:attrNameLst>
                                          <p:attrName>ppt_y</p:attrName>
                                        </p:attrNameLst>
                                      </p:cBhvr>
                                      <p:tavLst>
                                        <p:tav tm="0">
                                          <p:val>
                                            <p:strVal val="#ppt_y-#ppt_h*1.125000"/>
                                          </p:val>
                                        </p:tav>
                                        <p:tav tm="100000">
                                          <p:val>
                                            <p:strVal val="#ppt_y"/>
                                          </p:val>
                                        </p:tav>
                                      </p:tavLst>
                                    </p:anim>
                                    <p:animEffect transition="in" filter="wipe(down)">
                                      <p:cBhvr>
                                        <p:cTn id="15" dur="300"/>
                                        <p:tgtEl>
                                          <p:spTgt spid="26"/>
                                        </p:tgtEl>
                                      </p:cBhvr>
                                    </p:animEffect>
                                  </p:childTnLst>
                                </p:cTn>
                              </p:par>
                              <p:par>
                                <p:cTn id="16" presetID="63" presetClass="path" presetSubtype="0" fill="hold" grpId="1" nodeType="withEffect">
                                  <p:stCondLst>
                                    <p:cond delay="1000"/>
                                  </p:stCondLst>
                                  <p:childTnLst>
                                    <p:animMotion origin="layout" path="M -2.70833E-6 -2.96296E-6 L 0.11315 -2.96296E-6 " pathEditMode="relative" rAng="0" ptsTypes="AA">
                                      <p:cBhvr>
                                        <p:cTn id="17" dur="5000" fill="hold"/>
                                        <p:tgtEl>
                                          <p:spTgt spid="25"/>
                                        </p:tgtEl>
                                        <p:attrNameLst>
                                          <p:attrName>ppt_x</p:attrName>
                                          <p:attrName>ppt_y</p:attrName>
                                        </p:attrNameLst>
                                      </p:cBhvr>
                                      <p:rCtr x="5700" y="0"/>
                                    </p:animMotion>
                                  </p:childTnLst>
                                </p:cTn>
                              </p:par>
                              <p:par>
                                <p:cTn id="18" presetID="35" presetClass="path" presetSubtype="0" fill="hold" grpId="1" nodeType="withEffect">
                                  <p:stCondLst>
                                    <p:cond delay="1000"/>
                                  </p:stCondLst>
                                  <p:childTnLst>
                                    <p:animMotion origin="layout" path="M -6.25E-7 -7.40741E-7 L -0.13281 -7.40741E-7 " pathEditMode="relative" rAng="0" ptsTypes="AA">
                                      <p:cBhvr>
                                        <p:cTn id="19" dur="5000" fill="hold"/>
                                        <p:tgtEl>
                                          <p:spTgt spid="26"/>
                                        </p:tgtEl>
                                        <p:attrNameLst>
                                          <p:attrName>ppt_x</p:attrName>
                                          <p:attrName>ppt_y</p:attrName>
                                        </p:attrNameLst>
                                      </p:cBhvr>
                                      <p:rCtr x="-6600" y="0"/>
                                    </p:animMotion>
                                  </p:childTnLst>
                                </p:cTn>
                              </p:par>
                              <p:par>
                                <p:cTn id="20" presetID="12" presetClass="entr" presetSubtype="2" fill="hold" nodeType="withEffect">
                                  <p:stCondLst>
                                    <p:cond delay="1300"/>
                                  </p:stCondLst>
                                  <p:childTnLst>
                                    <p:set>
                                      <p:cBhvr>
                                        <p:cTn id="21" dur="1" fill="hold">
                                          <p:stCondLst>
                                            <p:cond delay="0"/>
                                          </p:stCondLst>
                                        </p:cTn>
                                        <p:tgtEl>
                                          <p:spTgt spid="27"/>
                                        </p:tgtEl>
                                        <p:attrNameLst>
                                          <p:attrName>style.visibility</p:attrName>
                                        </p:attrNameLst>
                                      </p:cBhvr>
                                      <p:to>
                                        <p:strVal val="visible"/>
                                      </p:to>
                                    </p:set>
                                    <p:anim calcmode="lin" valueType="num">
                                      <p:cBhvr>
                                        <p:cTn id="22" dur="450"/>
                                        <p:tgtEl>
                                          <p:spTgt spid="27"/>
                                        </p:tgtEl>
                                        <p:attrNameLst>
                                          <p:attrName>ppt_x</p:attrName>
                                        </p:attrNameLst>
                                      </p:cBhvr>
                                      <p:tavLst>
                                        <p:tav tm="0">
                                          <p:val>
                                            <p:strVal val="#ppt_x+#ppt_w*1.125000"/>
                                          </p:val>
                                        </p:tav>
                                        <p:tav tm="100000">
                                          <p:val>
                                            <p:strVal val="#ppt_x"/>
                                          </p:val>
                                        </p:tav>
                                      </p:tavLst>
                                    </p:anim>
                                    <p:animEffect transition="in" filter="wipe(left)">
                                      <p:cBhvr>
                                        <p:cTn id="23" dur="450"/>
                                        <p:tgtEl>
                                          <p:spTgt spid="27"/>
                                        </p:tgtEl>
                                      </p:cBhvr>
                                    </p:animEffect>
                                  </p:childTnLst>
                                </p:cTn>
                              </p:par>
                              <p:par>
                                <p:cTn id="24" presetID="12" presetClass="entr" presetSubtype="8" fill="hold" nodeType="withEffect">
                                  <p:stCondLst>
                                    <p:cond delay="1300"/>
                                  </p:stCondLst>
                                  <p:childTnLst>
                                    <p:set>
                                      <p:cBhvr>
                                        <p:cTn id="25" dur="1" fill="hold">
                                          <p:stCondLst>
                                            <p:cond delay="0"/>
                                          </p:stCondLst>
                                        </p:cTn>
                                        <p:tgtEl>
                                          <p:spTgt spid="41"/>
                                        </p:tgtEl>
                                        <p:attrNameLst>
                                          <p:attrName>style.visibility</p:attrName>
                                        </p:attrNameLst>
                                      </p:cBhvr>
                                      <p:to>
                                        <p:strVal val="visible"/>
                                      </p:to>
                                    </p:set>
                                    <p:anim calcmode="lin" valueType="num">
                                      <p:cBhvr>
                                        <p:cTn id="26" dur="450"/>
                                        <p:tgtEl>
                                          <p:spTgt spid="41"/>
                                        </p:tgtEl>
                                        <p:attrNameLst>
                                          <p:attrName>ppt_x</p:attrName>
                                        </p:attrNameLst>
                                      </p:cBhvr>
                                      <p:tavLst>
                                        <p:tav tm="0">
                                          <p:val>
                                            <p:strVal val="#ppt_x-#ppt_w*1.125000"/>
                                          </p:val>
                                        </p:tav>
                                        <p:tav tm="100000">
                                          <p:val>
                                            <p:strVal val="#ppt_x"/>
                                          </p:val>
                                        </p:tav>
                                      </p:tavLst>
                                    </p:anim>
                                    <p:animEffect transition="in" filter="wipe(right)">
                                      <p:cBhvr>
                                        <p:cTn id="27" dur="450"/>
                                        <p:tgtEl>
                                          <p:spTgt spid="41"/>
                                        </p:tgtEl>
                                      </p:cBhvr>
                                    </p:animEffect>
                                  </p:childTnLst>
                                </p:cTn>
                              </p:par>
                              <p:par>
                                <p:cTn id="28" presetID="35" presetClass="path" presetSubtype="0" fill="hold" nodeType="withEffect">
                                  <p:stCondLst>
                                    <p:cond delay="1750"/>
                                  </p:stCondLst>
                                  <p:childTnLst>
                                    <p:animMotion origin="layout" path="M 2.91667E-6 4.07407E-6 L -0.0431 4.07407E-6 " pathEditMode="relative" rAng="0" ptsTypes="AA">
                                      <p:cBhvr>
                                        <p:cTn id="29" dur="4250" fill="hold"/>
                                        <p:tgtEl>
                                          <p:spTgt spid="27"/>
                                        </p:tgtEl>
                                        <p:attrNameLst>
                                          <p:attrName>ppt_x</p:attrName>
                                          <p:attrName>ppt_y</p:attrName>
                                        </p:attrNameLst>
                                      </p:cBhvr>
                                      <p:rCtr x="-2200" y="0"/>
                                    </p:animMotion>
                                  </p:childTnLst>
                                </p:cTn>
                              </p:par>
                              <p:par>
                                <p:cTn id="30" presetID="63" presetClass="path" presetSubtype="0" fill="hold" nodeType="withEffect">
                                  <p:stCondLst>
                                    <p:cond delay="1750"/>
                                  </p:stCondLst>
                                  <p:childTnLst>
                                    <p:animMotion origin="layout" path="M 2.70833E-6 -7.40741E-7 L 0.06836 -7.40741E-7 " pathEditMode="relative" rAng="0" ptsTypes="AA">
                                      <p:cBhvr>
                                        <p:cTn id="31" dur="4250" fill="hold"/>
                                        <p:tgtEl>
                                          <p:spTgt spid="41"/>
                                        </p:tgtEl>
                                        <p:attrNameLst>
                                          <p:attrName>ppt_x</p:attrName>
                                          <p:attrName>ppt_y</p:attrName>
                                        </p:attrNameLst>
                                      </p:cBhvr>
                                      <p:rCtr x="3400" y="0"/>
                                    </p:animMotion>
                                  </p:childTnLst>
                                </p:cTn>
                              </p:par>
                              <p:par>
                                <p:cTn id="32" presetID="41" presetClass="entr" presetSubtype="0" fill="hold" grpId="0" nodeType="withEffect">
                                  <p:stCondLst>
                                    <p:cond delay="2750"/>
                                  </p:stCondLst>
                                  <p:iterate type="lt">
                                    <p:tmPct val="10000"/>
                                  </p:iterate>
                                  <p:childTnLst>
                                    <p:set>
                                      <p:cBhvr>
                                        <p:cTn id="33" dur="1" fill="hold">
                                          <p:stCondLst>
                                            <p:cond delay="0"/>
                                          </p:stCondLst>
                                        </p:cTn>
                                        <p:tgtEl>
                                          <p:spTgt spid="42"/>
                                        </p:tgtEl>
                                        <p:attrNameLst>
                                          <p:attrName>style.visibility</p:attrName>
                                        </p:attrNameLst>
                                      </p:cBhvr>
                                      <p:to>
                                        <p:strVal val="visible"/>
                                      </p:to>
                                    </p:set>
                                    <p:anim calcmode="lin" valueType="num">
                                      <p:cBhvr>
                                        <p:cTn id="34"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42"/>
                                        </p:tgtEl>
                                        <p:attrNameLst>
                                          <p:attrName>ppt_y</p:attrName>
                                        </p:attrNameLst>
                                      </p:cBhvr>
                                      <p:tavLst>
                                        <p:tav tm="0">
                                          <p:val>
                                            <p:strVal val="#ppt_y"/>
                                          </p:val>
                                        </p:tav>
                                        <p:tav tm="100000">
                                          <p:val>
                                            <p:strVal val="#ppt_y"/>
                                          </p:val>
                                        </p:tav>
                                      </p:tavLst>
                                    </p:anim>
                                    <p:anim calcmode="lin" valueType="num">
                                      <p:cBhvr>
                                        <p:cTn id="36"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59025" y="165869"/>
            <a:ext cx="5836670" cy="460375"/>
          </a:xfrm>
          <a:prstGeom prst="rect">
            <a:avLst/>
          </a:prstGeom>
          <a:noFill/>
          <a:effectLst/>
        </p:spPr>
        <p:txBody>
          <a:bodyPr wrap="square">
            <a:spAutoFit/>
          </a:bodyPr>
          <a:lstStyle/>
          <a:p>
            <a:pPr fontAlgn="auto">
              <a:spcBef>
                <a:spcPts val="0"/>
              </a:spcBef>
              <a:spcAft>
                <a:spcPts val="0"/>
              </a:spcAft>
              <a:defRPr/>
            </a:pPr>
            <a:r>
              <a:rPr lang="zh-CN" altLang="en-US" sz="2400" dirty="0">
                <a:ln w="6350">
                  <a:noFill/>
                </a:ln>
                <a:solidFill>
                  <a:srgbClr val="0070C0"/>
                </a:solidFill>
                <a:latin typeface="微软雅黑" panose="020B0503020204020204" pitchFamily="34" charset="-122"/>
                <a:ea typeface="微软雅黑" panose="020B0503020204020204" pitchFamily="34" charset="-122"/>
                <a:sym typeface="+mn-ea"/>
              </a:rPr>
              <a:t>一</a:t>
            </a:r>
            <a:r>
              <a:rPr lang="zh-CN" altLang="en-US" sz="2400" dirty="0" smtClean="0">
                <a:ln w="6350">
                  <a:noFill/>
                </a:ln>
                <a:solidFill>
                  <a:srgbClr val="0070C0"/>
                </a:solidFill>
                <a:latin typeface="微软雅黑" panose="020B0503020204020204" pitchFamily="34" charset="-122"/>
                <a:ea typeface="微软雅黑" panose="020B0503020204020204" pitchFamily="34" charset="-122"/>
                <a:sym typeface="+mn-ea"/>
              </a:rPr>
              <a:t>、总体概述</a:t>
            </a:r>
            <a:endParaRPr lang="zh-CN" altLang="en-US" sz="2400" b="1" dirty="0">
              <a:ln w="6350">
                <a:noFill/>
              </a:ln>
              <a:solidFill>
                <a:srgbClr val="0070C0"/>
              </a:solidFill>
              <a:latin typeface="微软雅黑" panose="020B0503020204020204" pitchFamily="34" charset="-122"/>
              <a:ea typeface="微软雅黑" panose="020B0503020204020204" pitchFamily="34" charset="-122"/>
            </a:endParaRPr>
          </a:p>
        </p:txBody>
      </p:sp>
      <p:sp>
        <p:nvSpPr>
          <p:cNvPr id="8" name="文本框 4503"/>
          <p:cNvSpPr txBox="1">
            <a:spLocks noChangeArrowheads="1"/>
          </p:cNvSpPr>
          <p:nvPr/>
        </p:nvSpPr>
        <p:spPr bwMode="auto">
          <a:xfrm>
            <a:off x="4636832" y="3409186"/>
            <a:ext cx="1080770" cy="1076325"/>
          </a:xfrm>
          <a:prstGeom prst="rect">
            <a:avLst/>
          </a:prstGeom>
          <a:noFill/>
          <a:ln w="9525">
            <a:noFill/>
            <a:miter lim="800000"/>
          </a:ln>
        </p:spPr>
        <p:txBody>
          <a:bodyPr>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提高准入</a:t>
            </a:r>
          </a:p>
        </p:txBody>
      </p:sp>
      <p:sp>
        <p:nvSpPr>
          <p:cNvPr id="12" name="文本框 4505"/>
          <p:cNvSpPr txBox="1">
            <a:spLocks noChangeArrowheads="1"/>
          </p:cNvSpPr>
          <p:nvPr/>
        </p:nvSpPr>
        <p:spPr bwMode="auto">
          <a:xfrm>
            <a:off x="3128072" y="3459351"/>
            <a:ext cx="1080770" cy="1076325"/>
          </a:xfrm>
          <a:prstGeom prst="rect">
            <a:avLst/>
          </a:prstGeom>
          <a:noFill/>
          <a:ln w="9525">
            <a:noFill/>
            <a:miter lim="800000"/>
          </a:ln>
        </p:spPr>
        <p:txBody>
          <a:bodyPr>
            <a:spAutoFit/>
          </a:bodyPr>
          <a:lstStyle/>
          <a:p>
            <a:r>
              <a:rPr lang="zh-CN" altLang="en-US" sz="3200" dirty="0" smtClean="0">
                <a:solidFill>
                  <a:schemeClr val="bg1"/>
                </a:solidFill>
                <a:latin typeface="微软雅黑" panose="020B0503020204020204" pitchFamily="34" charset="-122"/>
                <a:ea typeface="微软雅黑" panose="020B0503020204020204" pitchFamily="34" charset="-122"/>
              </a:rPr>
              <a:t>加强筹</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1763688" y="2499742"/>
            <a:ext cx="6696744" cy="573335"/>
          </a:xfrm>
          <a:prstGeom prst="rect">
            <a:avLst/>
          </a:prstGeom>
          <a:solidFill>
            <a:srgbClr val="0070C0"/>
          </a:solidFill>
          <a:ln>
            <a:noFill/>
          </a:ln>
        </p:spPr>
        <p:style>
          <a:lnRef idx="1">
            <a:schemeClr val="accent6"/>
          </a:lnRef>
          <a:fillRef idx="3">
            <a:schemeClr val="accent6"/>
          </a:fillRef>
          <a:effectRef idx="2">
            <a:schemeClr val="accent6"/>
          </a:effectRef>
          <a:fontRef idx="minor">
            <a:schemeClr val="lt1"/>
          </a:fontRef>
        </p:style>
        <p:txBody>
          <a:bodyPr wrap="square" lIns="80111" tIns="40055" rIns="80111" bIns="40055">
            <a:spAutoFit/>
          </a:bodyPr>
          <a:lstStyle/>
          <a:p>
            <a:r>
              <a:rPr lang="zh-CN" altLang="en-US" sz="1600" dirty="0" smtClean="0">
                <a:latin typeface="+mn-ea"/>
              </a:rPr>
              <a:t>全市共腾出</a:t>
            </a:r>
            <a:r>
              <a:rPr lang="zh-CN" altLang="en-US" sz="1600" dirty="0">
                <a:latin typeface="+mn-ea"/>
              </a:rPr>
              <a:t>土地建设从莞高速、石龙中学等</a:t>
            </a:r>
            <a:r>
              <a:rPr lang="en-US" altLang="zh-CN" sz="1600" dirty="0">
                <a:latin typeface="+mn-ea"/>
              </a:rPr>
              <a:t>162</a:t>
            </a:r>
            <a:r>
              <a:rPr lang="zh-CN" altLang="en-US" sz="1600" dirty="0">
                <a:latin typeface="+mn-ea"/>
              </a:rPr>
              <a:t>个基础设施及公益项目，完成了</a:t>
            </a:r>
            <a:r>
              <a:rPr lang="en-US" altLang="zh-CN" sz="1600" dirty="0">
                <a:latin typeface="+mn-ea"/>
              </a:rPr>
              <a:t>100</a:t>
            </a:r>
            <a:r>
              <a:rPr lang="zh-CN" altLang="en-US" sz="1600" dirty="0" smtClean="0">
                <a:latin typeface="+mn-ea"/>
              </a:rPr>
              <a:t>个宜</a:t>
            </a:r>
            <a:r>
              <a:rPr lang="zh-CN" altLang="en-US" sz="1600" dirty="0">
                <a:latin typeface="+mn-ea"/>
              </a:rPr>
              <a:t>居社区综合</a:t>
            </a:r>
            <a:r>
              <a:rPr lang="zh-CN" altLang="en-US" sz="1600" dirty="0" smtClean="0">
                <a:latin typeface="+mn-ea"/>
              </a:rPr>
              <a:t>整治，面积</a:t>
            </a:r>
            <a:r>
              <a:rPr lang="en-US" altLang="zh-CN" sz="1600" dirty="0" smtClean="0">
                <a:latin typeface="+mn-ea"/>
              </a:rPr>
              <a:t>7030</a:t>
            </a:r>
            <a:r>
              <a:rPr lang="zh-CN" altLang="en-US" sz="1600" dirty="0" smtClean="0">
                <a:latin typeface="+mn-ea"/>
              </a:rPr>
              <a:t>亩。</a:t>
            </a:r>
          </a:p>
        </p:txBody>
      </p:sp>
      <p:sp>
        <p:nvSpPr>
          <p:cNvPr id="15" name="矩形 14"/>
          <p:cNvSpPr/>
          <p:nvPr/>
        </p:nvSpPr>
        <p:spPr>
          <a:xfrm>
            <a:off x="1763688" y="4107553"/>
            <a:ext cx="6696744" cy="573335"/>
          </a:xfrm>
          <a:prstGeom prst="rect">
            <a:avLst/>
          </a:prstGeom>
          <a:solidFill>
            <a:srgbClr val="00B050"/>
          </a:solidFill>
          <a:ln>
            <a:noFill/>
          </a:ln>
        </p:spPr>
        <p:style>
          <a:lnRef idx="1">
            <a:schemeClr val="accent2"/>
          </a:lnRef>
          <a:fillRef idx="3">
            <a:schemeClr val="accent2"/>
          </a:fillRef>
          <a:effectRef idx="2">
            <a:schemeClr val="accent2"/>
          </a:effectRef>
          <a:fontRef idx="minor">
            <a:schemeClr val="lt1"/>
          </a:fontRef>
        </p:style>
        <p:txBody>
          <a:bodyPr wrap="square" lIns="80111" tIns="40055" rIns="80111" bIns="40055">
            <a:spAutoFit/>
          </a:bodyPr>
          <a:lstStyle/>
          <a:p>
            <a:r>
              <a:rPr lang="zh-CN" altLang="en-US" sz="1600" dirty="0" smtClean="0">
                <a:latin typeface="+mn-ea"/>
              </a:rPr>
              <a:t>盘活存量土地</a:t>
            </a:r>
            <a:r>
              <a:rPr lang="en-US" altLang="zh-CN" sz="1600" dirty="0" smtClean="0">
                <a:latin typeface="+mn-ea"/>
              </a:rPr>
              <a:t>31187</a:t>
            </a:r>
            <a:r>
              <a:rPr lang="zh-CN" altLang="en-US" sz="1600" dirty="0" smtClean="0">
                <a:latin typeface="+mn-ea"/>
              </a:rPr>
              <a:t>亩，通过向天空、地下要空间，拓展用地空间约</a:t>
            </a:r>
            <a:r>
              <a:rPr lang="en-US" altLang="zh-CN" sz="1600" dirty="0" smtClean="0">
                <a:latin typeface="+mn-ea"/>
              </a:rPr>
              <a:t>8470</a:t>
            </a:r>
            <a:r>
              <a:rPr lang="zh-CN" altLang="en-US" sz="1600" dirty="0" smtClean="0">
                <a:latin typeface="+mn-ea"/>
              </a:rPr>
              <a:t>亩，实现节地率达</a:t>
            </a:r>
            <a:r>
              <a:rPr lang="en-US" altLang="zh-CN" sz="1600" dirty="0" smtClean="0">
                <a:latin typeface="+mn-ea"/>
              </a:rPr>
              <a:t>27%</a:t>
            </a:r>
            <a:r>
              <a:rPr lang="zh-CN" altLang="en-US" sz="1600" dirty="0" smtClean="0">
                <a:latin typeface="+mn-ea"/>
              </a:rPr>
              <a:t>。</a:t>
            </a:r>
            <a:endParaRPr lang="en-US" altLang="zh-CN" sz="1600" dirty="0" smtClean="0">
              <a:latin typeface="+mn-ea"/>
            </a:endParaRPr>
          </a:p>
        </p:txBody>
      </p:sp>
      <p:sp>
        <p:nvSpPr>
          <p:cNvPr id="16" name="矩形 15"/>
          <p:cNvSpPr/>
          <p:nvPr/>
        </p:nvSpPr>
        <p:spPr>
          <a:xfrm>
            <a:off x="1763688" y="3301068"/>
            <a:ext cx="6696744" cy="573335"/>
          </a:xfrm>
          <a:prstGeom prst="rect">
            <a:avLst/>
          </a:prstGeom>
          <a:solidFill>
            <a:srgbClr val="00B0F0"/>
          </a:solidFill>
          <a:ln>
            <a:noFill/>
          </a:ln>
        </p:spPr>
        <p:style>
          <a:lnRef idx="1">
            <a:schemeClr val="accent5"/>
          </a:lnRef>
          <a:fillRef idx="3">
            <a:schemeClr val="accent5"/>
          </a:fillRef>
          <a:effectRef idx="2">
            <a:schemeClr val="accent5"/>
          </a:effectRef>
          <a:fontRef idx="minor">
            <a:schemeClr val="lt1"/>
          </a:fontRef>
        </p:style>
        <p:txBody>
          <a:bodyPr wrap="square" lIns="80111" tIns="40055" rIns="80111" bIns="40055">
            <a:spAutoFit/>
          </a:bodyPr>
          <a:lstStyle/>
          <a:p>
            <a:r>
              <a:rPr lang="zh-CN" altLang="en-US" sz="1600" dirty="0" smtClean="0">
                <a:latin typeface="+mn-ea"/>
              </a:rPr>
              <a:t>完成了</a:t>
            </a:r>
            <a:r>
              <a:rPr lang="zh-CN" altLang="en-US" sz="1600" dirty="0">
                <a:latin typeface="+mn-ea"/>
              </a:rPr>
              <a:t>产业转型升级项目</a:t>
            </a:r>
            <a:r>
              <a:rPr lang="en-US" altLang="zh-CN" sz="1600" dirty="0" smtClean="0">
                <a:latin typeface="+mn-ea"/>
              </a:rPr>
              <a:t>376</a:t>
            </a:r>
            <a:r>
              <a:rPr lang="zh-CN" altLang="en-US" sz="1600" dirty="0" smtClean="0">
                <a:latin typeface="+mn-ea"/>
              </a:rPr>
              <a:t>个，引进了高新技术产业和现代服务业项目</a:t>
            </a:r>
            <a:r>
              <a:rPr lang="en-US" altLang="zh-CN" sz="1600" dirty="0" smtClean="0">
                <a:latin typeface="+mn-ea"/>
              </a:rPr>
              <a:t>57</a:t>
            </a:r>
            <a:r>
              <a:rPr lang="zh-CN" altLang="en-US" sz="1600" dirty="0" smtClean="0">
                <a:latin typeface="+mn-ea"/>
              </a:rPr>
              <a:t>个，投资额超亿元的项目</a:t>
            </a:r>
            <a:r>
              <a:rPr lang="en-US" altLang="zh-CN" sz="1600" dirty="0" smtClean="0">
                <a:latin typeface="+mn-ea"/>
              </a:rPr>
              <a:t>116</a:t>
            </a:r>
            <a:r>
              <a:rPr lang="zh-CN" altLang="en-US" sz="1600" dirty="0" smtClean="0">
                <a:latin typeface="+mn-ea"/>
              </a:rPr>
              <a:t>个。</a:t>
            </a:r>
          </a:p>
        </p:txBody>
      </p:sp>
      <p:sp>
        <p:nvSpPr>
          <p:cNvPr id="2" name="TextBox 1"/>
          <p:cNvSpPr txBox="1"/>
          <p:nvPr/>
        </p:nvSpPr>
        <p:spPr>
          <a:xfrm>
            <a:off x="539552" y="1131590"/>
            <a:ext cx="2088232" cy="369332"/>
          </a:xfrm>
          <a:prstGeom prst="rect">
            <a:avLst/>
          </a:prstGeom>
          <a:noFill/>
        </p:spPr>
        <p:txBody>
          <a:bodyPr wrap="square" rtlCol="0">
            <a:spAutoFit/>
          </a:bodyPr>
          <a:lstStyle/>
          <a:p>
            <a:endParaRPr lang="zh-CN" altLang="en-US" dirty="0"/>
          </a:p>
        </p:txBody>
      </p:sp>
      <p:sp>
        <p:nvSpPr>
          <p:cNvPr id="17" name="矩形 5"/>
          <p:cNvSpPr>
            <a:spLocks noChangeArrowheads="1"/>
          </p:cNvSpPr>
          <p:nvPr/>
        </p:nvSpPr>
        <p:spPr bwMode="auto">
          <a:xfrm>
            <a:off x="873502" y="843558"/>
            <a:ext cx="4634602" cy="461665"/>
          </a:xfrm>
          <a:prstGeom prst="rect">
            <a:avLst/>
          </a:prstGeom>
          <a:noFill/>
          <a:ln w="9525">
            <a:noFill/>
            <a:miter lim="800000"/>
          </a:ln>
        </p:spPr>
        <p:txBody>
          <a:bodyPr wrap="none">
            <a:spAutoFit/>
          </a:bodyPr>
          <a:lstStyle/>
          <a:p>
            <a:pPr eaLnBrk="1" hangingPunct="1">
              <a:buFont typeface="Arial" panose="020B0604020202020204" pitchFamily="34" charset="0"/>
              <a:buNone/>
            </a:pPr>
            <a:r>
              <a:rPr lang="en-US" altLang="zh-CN" sz="2400" dirty="0">
                <a:solidFill>
                  <a:srgbClr val="328CCC"/>
                </a:solidFill>
                <a:latin typeface="微软雅黑" panose="020B0503020204020204" pitchFamily="34" charset="-122"/>
                <a:ea typeface="微软雅黑" panose="020B0503020204020204" pitchFamily="34" charset="-122"/>
              </a:rPr>
              <a:t>2010</a:t>
            </a:r>
            <a:r>
              <a:rPr lang="zh-CN" altLang="zh-CN" sz="2400" dirty="0">
                <a:solidFill>
                  <a:srgbClr val="328CCC"/>
                </a:solidFill>
                <a:latin typeface="微软雅黑" panose="020B0503020204020204" pitchFamily="34" charset="-122"/>
                <a:ea typeface="微软雅黑" panose="020B0503020204020204" pitchFamily="34" charset="-122"/>
              </a:rPr>
              <a:t>年至今</a:t>
            </a:r>
            <a:r>
              <a:rPr lang="zh-CN" altLang="en-US" sz="2400" dirty="0">
                <a:solidFill>
                  <a:srgbClr val="328CCC"/>
                </a:solidFill>
                <a:latin typeface="微软雅黑" panose="020B0503020204020204" pitchFamily="34" charset="-122"/>
                <a:ea typeface="微软雅黑" panose="020B0503020204020204" pitchFamily="34" charset="-122"/>
              </a:rPr>
              <a:t>，全市“三旧”改造</a:t>
            </a:r>
          </a:p>
        </p:txBody>
      </p:sp>
      <p:grpSp>
        <p:nvGrpSpPr>
          <p:cNvPr id="18" name="组合 67"/>
          <p:cNvGrpSpPr>
            <a:grpSpLocks noChangeAspect="1"/>
          </p:cNvGrpSpPr>
          <p:nvPr/>
        </p:nvGrpSpPr>
        <p:grpSpPr bwMode="auto">
          <a:xfrm>
            <a:off x="895329" y="1500923"/>
            <a:ext cx="586711" cy="586711"/>
            <a:chOff x="491155" y="426655"/>
            <a:chExt cx="758825" cy="758825"/>
          </a:xfrm>
        </p:grpSpPr>
        <p:sp>
          <p:nvSpPr>
            <p:cNvPr id="19" name="Oval 66"/>
            <p:cNvSpPr>
              <a:spLocks noChangeArrowheads="1"/>
            </p:cNvSpPr>
            <p:nvPr/>
          </p:nvSpPr>
          <p:spPr bwMode="auto">
            <a:xfrm>
              <a:off x="491155" y="426655"/>
              <a:ext cx="758825" cy="758825"/>
            </a:xfrm>
            <a:prstGeom prst="ellipse">
              <a:avLst/>
            </a:prstGeom>
            <a:solidFill>
              <a:schemeClr val="bg1">
                <a:lumMod val="95000"/>
              </a:schemeClr>
            </a:solidFill>
            <a:ln w="38100">
              <a:noFill/>
            </a:ln>
          </p:spPr>
          <p:txBody>
            <a:bodyPr/>
            <a:lstStyle/>
            <a:p>
              <a:pPr>
                <a:defRPr/>
              </a:pPr>
              <a:endParaRPr lang="zh-CN" altLang="en-US"/>
            </a:p>
          </p:txBody>
        </p:sp>
        <p:sp>
          <p:nvSpPr>
            <p:cNvPr id="20" name="Freeform 174"/>
            <p:cNvSpPr>
              <a:spLocks noEditPoints="1"/>
            </p:cNvSpPr>
            <p:nvPr/>
          </p:nvSpPr>
          <p:spPr bwMode="auto">
            <a:xfrm>
              <a:off x="661017" y="599692"/>
              <a:ext cx="414337" cy="411163"/>
            </a:xfrm>
            <a:custGeom>
              <a:avLst/>
              <a:gdLst>
                <a:gd name="T0" fmla="*/ 1310497110 w 131"/>
                <a:gd name="T1" fmla="*/ 590192779 h 130"/>
                <a:gd name="T2" fmla="*/ 0 w 131"/>
                <a:gd name="T3" fmla="*/ 590192779 h 130"/>
                <a:gd name="T4" fmla="*/ 660250644 w 131"/>
                <a:gd name="T5" fmla="*/ 1050341088 h 130"/>
                <a:gd name="T6" fmla="*/ 660250644 w 131"/>
                <a:gd name="T7" fmla="*/ 1150373836 h 130"/>
                <a:gd name="T8" fmla="*/ 0 w 131"/>
                <a:gd name="T9" fmla="*/ 700226272 h 130"/>
                <a:gd name="T10" fmla="*/ 1310497110 w 131"/>
                <a:gd name="T11" fmla="*/ 690225527 h 130"/>
                <a:gd name="T12" fmla="*/ 660250644 w 131"/>
                <a:gd name="T13" fmla="*/ 1150373836 h 130"/>
                <a:gd name="T14" fmla="*/ 0 w 131"/>
                <a:gd name="T15" fmla="*/ 780254368 h 130"/>
                <a:gd name="T16" fmla="*/ 660250644 w 131"/>
                <a:gd name="T17" fmla="*/ 1300422958 h 130"/>
                <a:gd name="T18" fmla="*/ 1310497110 w 131"/>
                <a:gd name="T19" fmla="*/ 770250461 h 130"/>
                <a:gd name="T20" fmla="*/ 760289261 w 131"/>
                <a:gd name="T21" fmla="*/ 580188872 h 130"/>
                <a:gd name="T22" fmla="*/ 690263178 w 131"/>
                <a:gd name="T23" fmla="*/ 530172498 h 130"/>
                <a:gd name="T24" fmla="*/ 740280905 w 131"/>
                <a:gd name="T25" fmla="*/ 610197431 h 130"/>
                <a:gd name="T26" fmla="*/ 620233932 w 131"/>
                <a:gd name="T27" fmla="*/ 420135842 h 130"/>
                <a:gd name="T28" fmla="*/ 580220383 w 131"/>
                <a:gd name="T29" fmla="*/ 340110810 h 130"/>
                <a:gd name="T30" fmla="*/ 570216205 w 131"/>
                <a:gd name="T31" fmla="*/ 400131091 h 130"/>
                <a:gd name="T32" fmla="*/ 0 w 131"/>
                <a:gd name="T33" fmla="*/ 510164683 h 130"/>
                <a:gd name="T34" fmla="*/ 1310497110 w 131"/>
                <a:gd name="T35" fmla="*/ 500163938 h 130"/>
                <a:gd name="T36" fmla="*/ 0 w 131"/>
                <a:gd name="T37" fmla="*/ 510164683 h 130"/>
                <a:gd name="T38" fmla="*/ 410155583 w 131"/>
                <a:gd name="T39" fmla="*/ 440143657 h 130"/>
                <a:gd name="T40" fmla="*/ 510194299 w 131"/>
                <a:gd name="T41" fmla="*/ 500163938 h 130"/>
                <a:gd name="T42" fmla="*/ 620233932 w 131"/>
                <a:gd name="T43" fmla="*/ 530172498 h 130"/>
                <a:gd name="T44" fmla="*/ 500190121 w 131"/>
                <a:gd name="T45" fmla="*/ 610197431 h 130"/>
                <a:gd name="T46" fmla="*/ 400151405 w 131"/>
                <a:gd name="T47" fmla="*/ 590192779 h 130"/>
                <a:gd name="T48" fmla="*/ 500190121 w 131"/>
                <a:gd name="T49" fmla="*/ 710230179 h 130"/>
                <a:gd name="T50" fmla="*/ 620233932 w 131"/>
                <a:gd name="T51" fmla="*/ 850275592 h 130"/>
                <a:gd name="T52" fmla="*/ 690263178 w 131"/>
                <a:gd name="T53" fmla="*/ 720234087 h 130"/>
                <a:gd name="T54" fmla="*/ 860324913 w 131"/>
                <a:gd name="T55" fmla="*/ 670217713 h 130"/>
                <a:gd name="T56" fmla="*/ 920349981 w 131"/>
                <a:gd name="T57" fmla="*/ 570184964 h 130"/>
                <a:gd name="T58" fmla="*/ 730276727 w 131"/>
                <a:gd name="T59" fmla="*/ 430139750 h 130"/>
                <a:gd name="T60" fmla="*/ 690263178 w 131"/>
                <a:gd name="T61" fmla="*/ 330106903 h 130"/>
                <a:gd name="T62" fmla="*/ 860324913 w 131"/>
                <a:gd name="T63" fmla="*/ 370119369 h 130"/>
                <a:gd name="T64" fmla="*/ 870329091 w 131"/>
                <a:gd name="T65" fmla="*/ 260085877 h 130"/>
                <a:gd name="T66" fmla="*/ 690263178 w 131"/>
                <a:gd name="T67" fmla="*/ 240078062 h 130"/>
                <a:gd name="T68" fmla="*/ 620233932 w 131"/>
                <a:gd name="T69" fmla="*/ 150049172 h 130"/>
                <a:gd name="T70" fmla="*/ 450169231 w 131"/>
                <a:gd name="T71" fmla="*/ 280090529 h 1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1"/>
                <a:gd name="T109" fmla="*/ 0 h 130"/>
                <a:gd name="T110" fmla="*/ 131 w 131"/>
                <a:gd name="T111" fmla="*/ 130 h 1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1" h="130">
                  <a:moveTo>
                    <a:pt x="131" y="57"/>
                  </a:moveTo>
                  <a:cubicBezTo>
                    <a:pt x="131" y="57"/>
                    <a:pt x="131" y="58"/>
                    <a:pt x="131" y="59"/>
                  </a:cubicBezTo>
                  <a:cubicBezTo>
                    <a:pt x="131" y="87"/>
                    <a:pt x="102" y="109"/>
                    <a:pt x="66" y="109"/>
                  </a:cubicBezTo>
                  <a:cubicBezTo>
                    <a:pt x="30" y="109"/>
                    <a:pt x="0" y="87"/>
                    <a:pt x="0" y="59"/>
                  </a:cubicBezTo>
                  <a:cubicBezTo>
                    <a:pt x="0" y="59"/>
                    <a:pt x="0" y="58"/>
                    <a:pt x="0" y="57"/>
                  </a:cubicBezTo>
                  <a:cubicBezTo>
                    <a:pt x="2" y="84"/>
                    <a:pt x="31" y="105"/>
                    <a:pt x="66" y="105"/>
                  </a:cubicBezTo>
                  <a:cubicBezTo>
                    <a:pt x="101" y="105"/>
                    <a:pt x="130" y="84"/>
                    <a:pt x="131" y="57"/>
                  </a:cubicBezTo>
                  <a:close/>
                  <a:moveTo>
                    <a:pt x="66" y="115"/>
                  </a:moveTo>
                  <a:cubicBezTo>
                    <a:pt x="31" y="115"/>
                    <a:pt x="2" y="94"/>
                    <a:pt x="0" y="67"/>
                  </a:cubicBezTo>
                  <a:cubicBezTo>
                    <a:pt x="0" y="68"/>
                    <a:pt x="0" y="69"/>
                    <a:pt x="0" y="70"/>
                  </a:cubicBezTo>
                  <a:cubicBezTo>
                    <a:pt x="0" y="97"/>
                    <a:pt x="30" y="120"/>
                    <a:pt x="66" y="120"/>
                  </a:cubicBezTo>
                  <a:cubicBezTo>
                    <a:pt x="102" y="120"/>
                    <a:pt x="131" y="97"/>
                    <a:pt x="131" y="69"/>
                  </a:cubicBezTo>
                  <a:cubicBezTo>
                    <a:pt x="131" y="68"/>
                    <a:pt x="131" y="68"/>
                    <a:pt x="131" y="67"/>
                  </a:cubicBezTo>
                  <a:cubicBezTo>
                    <a:pt x="130" y="94"/>
                    <a:pt x="101" y="115"/>
                    <a:pt x="66" y="115"/>
                  </a:cubicBezTo>
                  <a:close/>
                  <a:moveTo>
                    <a:pt x="66" y="125"/>
                  </a:moveTo>
                  <a:cubicBezTo>
                    <a:pt x="31" y="125"/>
                    <a:pt x="2" y="104"/>
                    <a:pt x="0" y="78"/>
                  </a:cubicBezTo>
                  <a:cubicBezTo>
                    <a:pt x="0" y="78"/>
                    <a:pt x="0" y="79"/>
                    <a:pt x="0" y="80"/>
                  </a:cubicBezTo>
                  <a:cubicBezTo>
                    <a:pt x="0" y="108"/>
                    <a:pt x="30" y="130"/>
                    <a:pt x="66" y="130"/>
                  </a:cubicBezTo>
                  <a:cubicBezTo>
                    <a:pt x="102" y="130"/>
                    <a:pt x="131" y="107"/>
                    <a:pt x="131" y="79"/>
                  </a:cubicBezTo>
                  <a:cubicBezTo>
                    <a:pt x="131" y="79"/>
                    <a:pt x="131" y="78"/>
                    <a:pt x="131" y="77"/>
                  </a:cubicBezTo>
                  <a:cubicBezTo>
                    <a:pt x="130" y="104"/>
                    <a:pt x="101" y="125"/>
                    <a:pt x="66" y="125"/>
                  </a:cubicBezTo>
                  <a:close/>
                  <a:moveTo>
                    <a:pt x="76" y="58"/>
                  </a:moveTo>
                  <a:cubicBezTo>
                    <a:pt x="76" y="57"/>
                    <a:pt x="75" y="56"/>
                    <a:pt x="74" y="55"/>
                  </a:cubicBezTo>
                  <a:cubicBezTo>
                    <a:pt x="73" y="54"/>
                    <a:pt x="71" y="54"/>
                    <a:pt x="69" y="53"/>
                  </a:cubicBezTo>
                  <a:cubicBezTo>
                    <a:pt x="69" y="63"/>
                    <a:pt x="69" y="63"/>
                    <a:pt x="69" y="63"/>
                  </a:cubicBezTo>
                  <a:cubicBezTo>
                    <a:pt x="71" y="63"/>
                    <a:pt x="72" y="62"/>
                    <a:pt x="74" y="61"/>
                  </a:cubicBezTo>
                  <a:cubicBezTo>
                    <a:pt x="75" y="61"/>
                    <a:pt x="76" y="60"/>
                    <a:pt x="76" y="58"/>
                  </a:cubicBezTo>
                  <a:close/>
                  <a:moveTo>
                    <a:pt x="62" y="42"/>
                  </a:moveTo>
                  <a:cubicBezTo>
                    <a:pt x="62" y="33"/>
                    <a:pt x="62" y="33"/>
                    <a:pt x="62" y="33"/>
                  </a:cubicBezTo>
                  <a:cubicBezTo>
                    <a:pt x="60" y="33"/>
                    <a:pt x="59" y="34"/>
                    <a:pt x="58" y="34"/>
                  </a:cubicBezTo>
                  <a:cubicBezTo>
                    <a:pt x="56" y="35"/>
                    <a:pt x="56" y="36"/>
                    <a:pt x="56" y="37"/>
                  </a:cubicBezTo>
                  <a:cubicBezTo>
                    <a:pt x="56" y="38"/>
                    <a:pt x="56" y="39"/>
                    <a:pt x="57" y="40"/>
                  </a:cubicBezTo>
                  <a:cubicBezTo>
                    <a:pt x="58" y="41"/>
                    <a:pt x="59" y="41"/>
                    <a:pt x="62" y="42"/>
                  </a:cubicBezTo>
                  <a:close/>
                  <a:moveTo>
                    <a:pt x="0" y="51"/>
                  </a:moveTo>
                  <a:cubicBezTo>
                    <a:pt x="0" y="23"/>
                    <a:pt x="30" y="0"/>
                    <a:pt x="66" y="0"/>
                  </a:cubicBezTo>
                  <a:cubicBezTo>
                    <a:pt x="102" y="0"/>
                    <a:pt x="131" y="22"/>
                    <a:pt x="131" y="50"/>
                  </a:cubicBezTo>
                  <a:cubicBezTo>
                    <a:pt x="131" y="78"/>
                    <a:pt x="102" y="100"/>
                    <a:pt x="66" y="100"/>
                  </a:cubicBezTo>
                  <a:cubicBezTo>
                    <a:pt x="30" y="100"/>
                    <a:pt x="0" y="78"/>
                    <a:pt x="0" y="51"/>
                  </a:cubicBezTo>
                  <a:close/>
                  <a:moveTo>
                    <a:pt x="39" y="38"/>
                  </a:moveTo>
                  <a:cubicBezTo>
                    <a:pt x="39" y="40"/>
                    <a:pt x="40" y="42"/>
                    <a:pt x="41" y="44"/>
                  </a:cubicBezTo>
                  <a:cubicBezTo>
                    <a:pt x="42" y="45"/>
                    <a:pt x="43" y="47"/>
                    <a:pt x="45" y="48"/>
                  </a:cubicBezTo>
                  <a:cubicBezTo>
                    <a:pt x="47" y="49"/>
                    <a:pt x="48" y="50"/>
                    <a:pt x="51" y="50"/>
                  </a:cubicBezTo>
                  <a:cubicBezTo>
                    <a:pt x="53" y="51"/>
                    <a:pt x="55" y="52"/>
                    <a:pt x="58" y="52"/>
                  </a:cubicBezTo>
                  <a:cubicBezTo>
                    <a:pt x="62" y="53"/>
                    <a:pt x="62" y="53"/>
                    <a:pt x="62" y="53"/>
                  </a:cubicBezTo>
                  <a:cubicBezTo>
                    <a:pt x="62" y="63"/>
                    <a:pt x="62" y="63"/>
                    <a:pt x="62" y="63"/>
                  </a:cubicBezTo>
                  <a:cubicBezTo>
                    <a:pt x="58" y="63"/>
                    <a:pt x="54" y="62"/>
                    <a:pt x="50" y="61"/>
                  </a:cubicBezTo>
                  <a:cubicBezTo>
                    <a:pt x="46" y="60"/>
                    <a:pt x="43" y="59"/>
                    <a:pt x="42" y="59"/>
                  </a:cubicBezTo>
                  <a:cubicBezTo>
                    <a:pt x="40" y="59"/>
                    <a:pt x="40" y="59"/>
                    <a:pt x="40" y="59"/>
                  </a:cubicBezTo>
                  <a:cubicBezTo>
                    <a:pt x="40" y="69"/>
                    <a:pt x="40" y="69"/>
                    <a:pt x="40" y="69"/>
                  </a:cubicBezTo>
                  <a:cubicBezTo>
                    <a:pt x="43" y="70"/>
                    <a:pt x="46" y="71"/>
                    <a:pt x="50" y="71"/>
                  </a:cubicBezTo>
                  <a:cubicBezTo>
                    <a:pt x="54" y="72"/>
                    <a:pt x="58" y="72"/>
                    <a:pt x="62" y="72"/>
                  </a:cubicBezTo>
                  <a:cubicBezTo>
                    <a:pt x="62" y="85"/>
                    <a:pt x="62" y="85"/>
                    <a:pt x="62" y="85"/>
                  </a:cubicBezTo>
                  <a:cubicBezTo>
                    <a:pt x="69" y="85"/>
                    <a:pt x="69" y="85"/>
                    <a:pt x="69" y="85"/>
                  </a:cubicBezTo>
                  <a:cubicBezTo>
                    <a:pt x="69" y="72"/>
                    <a:pt x="69" y="72"/>
                    <a:pt x="69" y="72"/>
                  </a:cubicBezTo>
                  <a:cubicBezTo>
                    <a:pt x="73" y="72"/>
                    <a:pt x="76" y="72"/>
                    <a:pt x="79" y="71"/>
                  </a:cubicBezTo>
                  <a:cubicBezTo>
                    <a:pt x="82" y="70"/>
                    <a:pt x="84" y="69"/>
                    <a:pt x="86" y="67"/>
                  </a:cubicBezTo>
                  <a:cubicBezTo>
                    <a:pt x="88" y="66"/>
                    <a:pt x="90" y="64"/>
                    <a:pt x="91" y="62"/>
                  </a:cubicBezTo>
                  <a:cubicBezTo>
                    <a:pt x="92" y="61"/>
                    <a:pt x="92" y="59"/>
                    <a:pt x="92" y="57"/>
                  </a:cubicBezTo>
                  <a:cubicBezTo>
                    <a:pt x="92" y="53"/>
                    <a:pt x="91" y="50"/>
                    <a:pt x="88" y="48"/>
                  </a:cubicBezTo>
                  <a:cubicBezTo>
                    <a:pt x="85" y="46"/>
                    <a:pt x="80" y="44"/>
                    <a:pt x="73" y="43"/>
                  </a:cubicBezTo>
                  <a:cubicBezTo>
                    <a:pt x="69" y="42"/>
                    <a:pt x="69" y="42"/>
                    <a:pt x="69" y="42"/>
                  </a:cubicBezTo>
                  <a:cubicBezTo>
                    <a:pt x="69" y="33"/>
                    <a:pt x="69" y="33"/>
                    <a:pt x="69" y="33"/>
                  </a:cubicBezTo>
                  <a:cubicBezTo>
                    <a:pt x="73" y="33"/>
                    <a:pt x="76" y="34"/>
                    <a:pt x="78" y="34"/>
                  </a:cubicBezTo>
                  <a:cubicBezTo>
                    <a:pt x="81" y="35"/>
                    <a:pt x="84" y="36"/>
                    <a:pt x="86" y="37"/>
                  </a:cubicBezTo>
                  <a:cubicBezTo>
                    <a:pt x="87" y="37"/>
                    <a:pt x="87" y="37"/>
                    <a:pt x="87" y="37"/>
                  </a:cubicBezTo>
                  <a:cubicBezTo>
                    <a:pt x="87" y="26"/>
                    <a:pt x="87" y="26"/>
                    <a:pt x="87" y="26"/>
                  </a:cubicBezTo>
                  <a:cubicBezTo>
                    <a:pt x="85" y="26"/>
                    <a:pt x="83" y="25"/>
                    <a:pt x="79" y="25"/>
                  </a:cubicBezTo>
                  <a:cubicBezTo>
                    <a:pt x="75" y="24"/>
                    <a:pt x="72" y="24"/>
                    <a:pt x="69" y="24"/>
                  </a:cubicBezTo>
                  <a:cubicBezTo>
                    <a:pt x="69" y="15"/>
                    <a:pt x="69" y="15"/>
                    <a:pt x="69" y="15"/>
                  </a:cubicBezTo>
                  <a:cubicBezTo>
                    <a:pt x="62" y="15"/>
                    <a:pt x="62" y="15"/>
                    <a:pt x="62" y="15"/>
                  </a:cubicBezTo>
                  <a:cubicBezTo>
                    <a:pt x="62" y="24"/>
                    <a:pt x="62" y="24"/>
                    <a:pt x="62" y="24"/>
                  </a:cubicBezTo>
                  <a:cubicBezTo>
                    <a:pt x="55" y="24"/>
                    <a:pt x="49" y="26"/>
                    <a:pt x="45" y="28"/>
                  </a:cubicBezTo>
                  <a:cubicBezTo>
                    <a:pt x="41" y="31"/>
                    <a:pt x="39" y="34"/>
                    <a:pt x="39" y="38"/>
                  </a:cubicBezTo>
                  <a:close/>
                </a:path>
              </a:pathLst>
            </a:custGeom>
            <a:solidFill>
              <a:srgbClr val="F5770F"/>
            </a:solidFill>
            <a:ln w="9525">
              <a:noFill/>
              <a:miter lim="800000"/>
            </a:ln>
          </p:spPr>
          <p:txBody>
            <a:bodyPr/>
            <a:lstStyle/>
            <a:p>
              <a:endParaRPr lang="zh-CN" altLang="en-US"/>
            </a:p>
          </p:txBody>
        </p:sp>
      </p:grpSp>
      <p:grpSp>
        <p:nvGrpSpPr>
          <p:cNvPr id="21" name="组合 65"/>
          <p:cNvGrpSpPr>
            <a:grpSpLocks noChangeAspect="1"/>
          </p:cNvGrpSpPr>
          <p:nvPr/>
        </p:nvGrpSpPr>
        <p:grpSpPr bwMode="auto">
          <a:xfrm>
            <a:off x="3198915" y="1486697"/>
            <a:ext cx="653005" cy="653005"/>
            <a:chOff x="503385" y="4244345"/>
            <a:chExt cx="822325" cy="822325"/>
          </a:xfrm>
        </p:grpSpPr>
        <p:sp>
          <p:nvSpPr>
            <p:cNvPr id="23" name="Oval 48"/>
            <p:cNvSpPr>
              <a:spLocks noChangeArrowheads="1"/>
            </p:cNvSpPr>
            <p:nvPr/>
          </p:nvSpPr>
          <p:spPr bwMode="auto">
            <a:xfrm>
              <a:off x="503385" y="4244345"/>
              <a:ext cx="822325" cy="822325"/>
            </a:xfrm>
            <a:prstGeom prst="ellipse">
              <a:avLst/>
            </a:prstGeom>
            <a:solidFill>
              <a:srgbClr val="ECEDED"/>
            </a:solidFill>
            <a:ln w="9525">
              <a:noFill/>
              <a:round/>
            </a:ln>
          </p:spPr>
          <p:txBody>
            <a:bodyPr/>
            <a:lstStyle/>
            <a:p>
              <a:endParaRPr lang="en-US" altLang="zh-CN"/>
            </a:p>
          </p:txBody>
        </p:sp>
        <p:sp>
          <p:nvSpPr>
            <p:cNvPr id="24" name="Freeform 250"/>
            <p:cNvSpPr/>
            <p:nvPr/>
          </p:nvSpPr>
          <p:spPr bwMode="auto">
            <a:xfrm>
              <a:off x="647848" y="4387220"/>
              <a:ext cx="488950" cy="488950"/>
            </a:xfrm>
            <a:custGeom>
              <a:avLst/>
              <a:gdLst>
                <a:gd name="T0" fmla="*/ 442264830 w 279"/>
                <a:gd name="T1" fmla="*/ 675683258 h 279"/>
                <a:gd name="T2" fmla="*/ 245703511 w 279"/>
                <a:gd name="T3" fmla="*/ 261058988 h 279"/>
                <a:gd name="T4" fmla="*/ 429979747 w 279"/>
                <a:gd name="T5" fmla="*/ 178135503 h 279"/>
                <a:gd name="T6" fmla="*/ 672611111 w 279"/>
                <a:gd name="T7" fmla="*/ 466835104 h 279"/>
                <a:gd name="T8" fmla="*/ 773963918 w 279"/>
                <a:gd name="T9" fmla="*/ 491405269 h 279"/>
                <a:gd name="T10" fmla="*/ 856889100 w 279"/>
                <a:gd name="T11" fmla="*/ 451479518 h 279"/>
                <a:gd name="T12" fmla="*/ 850746559 w 279"/>
                <a:gd name="T13" fmla="*/ 371626482 h 279"/>
                <a:gd name="T14" fmla="*/ 761678835 w 279"/>
                <a:gd name="T15" fmla="*/ 310199317 h 279"/>
                <a:gd name="T16" fmla="*/ 810819165 w 279"/>
                <a:gd name="T17" fmla="*/ 236488823 h 279"/>
                <a:gd name="T18" fmla="*/ 764750982 w 279"/>
                <a:gd name="T19" fmla="*/ 165848668 h 279"/>
                <a:gd name="T20" fmla="*/ 657255635 w 279"/>
                <a:gd name="T21" fmla="*/ 159706126 h 279"/>
                <a:gd name="T22" fmla="*/ 663398176 w 279"/>
                <a:gd name="T23" fmla="*/ 70640128 h 279"/>
                <a:gd name="T24" fmla="*/ 589687681 w 279"/>
                <a:gd name="T25" fmla="*/ 33784867 h 279"/>
                <a:gd name="T26" fmla="*/ 491405269 w 279"/>
                <a:gd name="T27" fmla="*/ 79853063 h 279"/>
                <a:gd name="T28" fmla="*/ 451479518 w 279"/>
                <a:gd name="T29" fmla="*/ 0 h 279"/>
                <a:gd name="T30" fmla="*/ 371626482 w 279"/>
                <a:gd name="T31" fmla="*/ 6142543 h 279"/>
                <a:gd name="T32" fmla="*/ 310199317 w 279"/>
                <a:gd name="T33" fmla="*/ 95210293 h 279"/>
                <a:gd name="T34" fmla="*/ 236488823 w 279"/>
                <a:gd name="T35" fmla="*/ 46069949 h 279"/>
                <a:gd name="T36" fmla="*/ 168920815 w 279"/>
                <a:gd name="T37" fmla="*/ 92138146 h 279"/>
                <a:gd name="T38" fmla="*/ 165848668 w 279"/>
                <a:gd name="T39" fmla="*/ 190420585 h 279"/>
                <a:gd name="T40" fmla="*/ 82925210 w 279"/>
                <a:gd name="T41" fmla="*/ 175063356 h 279"/>
                <a:gd name="T42" fmla="*/ 42997802 w 279"/>
                <a:gd name="T43" fmla="*/ 245703511 h 279"/>
                <a:gd name="T44" fmla="*/ 95210293 w 279"/>
                <a:gd name="T45" fmla="*/ 313271464 h 279"/>
                <a:gd name="T46" fmla="*/ 0 w 279"/>
                <a:gd name="T47" fmla="*/ 380839418 h 279"/>
                <a:gd name="T48" fmla="*/ 6142543 w 279"/>
                <a:gd name="T49" fmla="*/ 463764710 h 279"/>
                <a:gd name="T50" fmla="*/ 82925210 w 279"/>
                <a:gd name="T51" fmla="*/ 494477416 h 279"/>
                <a:gd name="T52" fmla="*/ 33784867 w 279"/>
                <a:gd name="T53" fmla="*/ 601972764 h 279"/>
                <a:gd name="T54" fmla="*/ 79853063 w 279"/>
                <a:gd name="T55" fmla="*/ 669540717 h 279"/>
                <a:gd name="T56" fmla="*/ 162778273 w 279"/>
                <a:gd name="T57" fmla="*/ 657255635 h 279"/>
                <a:gd name="T58" fmla="*/ 175063356 w 279"/>
                <a:gd name="T59" fmla="*/ 777036065 h 279"/>
                <a:gd name="T60" fmla="*/ 248773905 w 279"/>
                <a:gd name="T61" fmla="*/ 813891312 h 279"/>
                <a:gd name="T62" fmla="*/ 310199317 w 279"/>
                <a:gd name="T63" fmla="*/ 761678835 h 279"/>
                <a:gd name="T64" fmla="*/ 383911564 w 279"/>
                <a:gd name="T65" fmla="*/ 856889100 h 279"/>
                <a:gd name="T66" fmla="*/ 463764710 w 279"/>
                <a:gd name="T67" fmla="*/ 850746559 h 279"/>
                <a:gd name="T68" fmla="*/ 494477416 w 279"/>
                <a:gd name="T69" fmla="*/ 777036065 h 279"/>
                <a:gd name="T70" fmla="*/ 472977645 w 279"/>
                <a:gd name="T71" fmla="*/ 672611111 h 2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9"/>
                <a:gd name="T109" fmla="*/ 0 h 279"/>
                <a:gd name="T110" fmla="*/ 279 w 279"/>
                <a:gd name="T111" fmla="*/ 279 h 2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9" h="279">
                  <a:moveTo>
                    <a:pt x="154" y="219"/>
                  </a:moveTo>
                  <a:cubicBezTo>
                    <a:pt x="151" y="220"/>
                    <a:pt x="147" y="220"/>
                    <a:pt x="144" y="220"/>
                  </a:cubicBezTo>
                  <a:cubicBezTo>
                    <a:pt x="100" y="223"/>
                    <a:pt x="62" y="188"/>
                    <a:pt x="60" y="144"/>
                  </a:cubicBezTo>
                  <a:cubicBezTo>
                    <a:pt x="59" y="122"/>
                    <a:pt x="66" y="101"/>
                    <a:pt x="80" y="85"/>
                  </a:cubicBezTo>
                  <a:cubicBezTo>
                    <a:pt x="95" y="69"/>
                    <a:pt x="114" y="60"/>
                    <a:pt x="135" y="58"/>
                  </a:cubicBezTo>
                  <a:cubicBezTo>
                    <a:pt x="137" y="58"/>
                    <a:pt x="138" y="58"/>
                    <a:pt x="140" y="58"/>
                  </a:cubicBezTo>
                  <a:cubicBezTo>
                    <a:pt x="182" y="58"/>
                    <a:pt x="217" y="92"/>
                    <a:pt x="219" y="135"/>
                  </a:cubicBezTo>
                  <a:cubicBezTo>
                    <a:pt x="220" y="141"/>
                    <a:pt x="219" y="146"/>
                    <a:pt x="219" y="152"/>
                  </a:cubicBezTo>
                  <a:cubicBezTo>
                    <a:pt x="247" y="179"/>
                    <a:pt x="247" y="179"/>
                    <a:pt x="247" y="179"/>
                  </a:cubicBezTo>
                  <a:cubicBezTo>
                    <a:pt x="249" y="173"/>
                    <a:pt x="251" y="167"/>
                    <a:pt x="252" y="160"/>
                  </a:cubicBezTo>
                  <a:cubicBezTo>
                    <a:pt x="279" y="155"/>
                    <a:pt x="279" y="155"/>
                    <a:pt x="279" y="155"/>
                  </a:cubicBezTo>
                  <a:cubicBezTo>
                    <a:pt x="279" y="147"/>
                    <a:pt x="279" y="147"/>
                    <a:pt x="279" y="147"/>
                  </a:cubicBezTo>
                  <a:cubicBezTo>
                    <a:pt x="278" y="128"/>
                    <a:pt x="278" y="128"/>
                    <a:pt x="278" y="128"/>
                  </a:cubicBezTo>
                  <a:cubicBezTo>
                    <a:pt x="277" y="121"/>
                    <a:pt x="277" y="121"/>
                    <a:pt x="277" y="121"/>
                  </a:cubicBezTo>
                  <a:cubicBezTo>
                    <a:pt x="252" y="118"/>
                    <a:pt x="252" y="118"/>
                    <a:pt x="252" y="118"/>
                  </a:cubicBezTo>
                  <a:cubicBezTo>
                    <a:pt x="251" y="112"/>
                    <a:pt x="249" y="107"/>
                    <a:pt x="248" y="101"/>
                  </a:cubicBezTo>
                  <a:cubicBezTo>
                    <a:pt x="268" y="83"/>
                    <a:pt x="268" y="83"/>
                    <a:pt x="268" y="83"/>
                  </a:cubicBezTo>
                  <a:cubicBezTo>
                    <a:pt x="264" y="77"/>
                    <a:pt x="264" y="77"/>
                    <a:pt x="264" y="77"/>
                  </a:cubicBezTo>
                  <a:cubicBezTo>
                    <a:pt x="253" y="61"/>
                    <a:pt x="253" y="61"/>
                    <a:pt x="253" y="61"/>
                  </a:cubicBezTo>
                  <a:cubicBezTo>
                    <a:pt x="249" y="54"/>
                    <a:pt x="249" y="54"/>
                    <a:pt x="249" y="54"/>
                  </a:cubicBezTo>
                  <a:cubicBezTo>
                    <a:pt x="227" y="64"/>
                    <a:pt x="227" y="64"/>
                    <a:pt x="227" y="64"/>
                  </a:cubicBezTo>
                  <a:cubicBezTo>
                    <a:pt x="223" y="60"/>
                    <a:pt x="219" y="56"/>
                    <a:pt x="214" y="52"/>
                  </a:cubicBezTo>
                  <a:cubicBezTo>
                    <a:pt x="223" y="26"/>
                    <a:pt x="223" y="26"/>
                    <a:pt x="223" y="26"/>
                  </a:cubicBezTo>
                  <a:cubicBezTo>
                    <a:pt x="216" y="23"/>
                    <a:pt x="216" y="23"/>
                    <a:pt x="216" y="23"/>
                  </a:cubicBezTo>
                  <a:cubicBezTo>
                    <a:pt x="199" y="14"/>
                    <a:pt x="199" y="14"/>
                    <a:pt x="199" y="14"/>
                  </a:cubicBezTo>
                  <a:cubicBezTo>
                    <a:pt x="192" y="11"/>
                    <a:pt x="192" y="11"/>
                    <a:pt x="192" y="11"/>
                  </a:cubicBezTo>
                  <a:cubicBezTo>
                    <a:pt x="178" y="30"/>
                    <a:pt x="178" y="30"/>
                    <a:pt x="178" y="30"/>
                  </a:cubicBezTo>
                  <a:cubicBezTo>
                    <a:pt x="172" y="28"/>
                    <a:pt x="166" y="27"/>
                    <a:pt x="160" y="26"/>
                  </a:cubicBezTo>
                  <a:cubicBezTo>
                    <a:pt x="155" y="0"/>
                    <a:pt x="155" y="0"/>
                    <a:pt x="155" y="0"/>
                  </a:cubicBezTo>
                  <a:cubicBezTo>
                    <a:pt x="147" y="0"/>
                    <a:pt x="147" y="0"/>
                    <a:pt x="147" y="0"/>
                  </a:cubicBezTo>
                  <a:cubicBezTo>
                    <a:pt x="128" y="1"/>
                    <a:pt x="128" y="1"/>
                    <a:pt x="128" y="1"/>
                  </a:cubicBezTo>
                  <a:cubicBezTo>
                    <a:pt x="121" y="2"/>
                    <a:pt x="121" y="2"/>
                    <a:pt x="121" y="2"/>
                  </a:cubicBezTo>
                  <a:cubicBezTo>
                    <a:pt x="118" y="26"/>
                    <a:pt x="118" y="26"/>
                    <a:pt x="118" y="26"/>
                  </a:cubicBezTo>
                  <a:cubicBezTo>
                    <a:pt x="112" y="27"/>
                    <a:pt x="106" y="29"/>
                    <a:pt x="101" y="31"/>
                  </a:cubicBezTo>
                  <a:cubicBezTo>
                    <a:pt x="83" y="11"/>
                    <a:pt x="83" y="11"/>
                    <a:pt x="83" y="11"/>
                  </a:cubicBezTo>
                  <a:cubicBezTo>
                    <a:pt x="77" y="15"/>
                    <a:pt x="77" y="15"/>
                    <a:pt x="77" y="15"/>
                  </a:cubicBezTo>
                  <a:cubicBezTo>
                    <a:pt x="61" y="26"/>
                    <a:pt x="61" y="26"/>
                    <a:pt x="61" y="26"/>
                  </a:cubicBezTo>
                  <a:cubicBezTo>
                    <a:pt x="55" y="30"/>
                    <a:pt x="55" y="30"/>
                    <a:pt x="55" y="30"/>
                  </a:cubicBezTo>
                  <a:cubicBezTo>
                    <a:pt x="65" y="52"/>
                    <a:pt x="65" y="52"/>
                    <a:pt x="65" y="52"/>
                  </a:cubicBezTo>
                  <a:cubicBezTo>
                    <a:pt x="61" y="55"/>
                    <a:pt x="58" y="59"/>
                    <a:pt x="54" y="62"/>
                  </a:cubicBezTo>
                  <a:cubicBezTo>
                    <a:pt x="54" y="63"/>
                    <a:pt x="53" y="64"/>
                    <a:pt x="52" y="65"/>
                  </a:cubicBezTo>
                  <a:cubicBezTo>
                    <a:pt x="27" y="57"/>
                    <a:pt x="27" y="57"/>
                    <a:pt x="27" y="57"/>
                  </a:cubicBezTo>
                  <a:cubicBezTo>
                    <a:pt x="23" y="63"/>
                    <a:pt x="23" y="63"/>
                    <a:pt x="23" y="63"/>
                  </a:cubicBezTo>
                  <a:cubicBezTo>
                    <a:pt x="14" y="80"/>
                    <a:pt x="14" y="80"/>
                    <a:pt x="14" y="80"/>
                  </a:cubicBezTo>
                  <a:cubicBezTo>
                    <a:pt x="11" y="87"/>
                    <a:pt x="11" y="87"/>
                    <a:pt x="11" y="87"/>
                  </a:cubicBezTo>
                  <a:cubicBezTo>
                    <a:pt x="31" y="102"/>
                    <a:pt x="31" y="102"/>
                    <a:pt x="31" y="102"/>
                  </a:cubicBezTo>
                  <a:cubicBezTo>
                    <a:pt x="30" y="107"/>
                    <a:pt x="28" y="113"/>
                    <a:pt x="27" y="119"/>
                  </a:cubicBezTo>
                  <a:cubicBezTo>
                    <a:pt x="0" y="124"/>
                    <a:pt x="0" y="124"/>
                    <a:pt x="0" y="124"/>
                  </a:cubicBezTo>
                  <a:cubicBezTo>
                    <a:pt x="1" y="132"/>
                    <a:pt x="1" y="132"/>
                    <a:pt x="1" y="132"/>
                  </a:cubicBezTo>
                  <a:cubicBezTo>
                    <a:pt x="2" y="151"/>
                    <a:pt x="2" y="151"/>
                    <a:pt x="2" y="151"/>
                  </a:cubicBezTo>
                  <a:cubicBezTo>
                    <a:pt x="2" y="158"/>
                    <a:pt x="2" y="158"/>
                    <a:pt x="2" y="158"/>
                  </a:cubicBezTo>
                  <a:cubicBezTo>
                    <a:pt x="27" y="161"/>
                    <a:pt x="27" y="161"/>
                    <a:pt x="27" y="161"/>
                  </a:cubicBezTo>
                  <a:cubicBezTo>
                    <a:pt x="28" y="167"/>
                    <a:pt x="30" y="172"/>
                    <a:pt x="32" y="178"/>
                  </a:cubicBezTo>
                  <a:cubicBezTo>
                    <a:pt x="11" y="196"/>
                    <a:pt x="11" y="196"/>
                    <a:pt x="11" y="196"/>
                  </a:cubicBezTo>
                  <a:cubicBezTo>
                    <a:pt x="15" y="202"/>
                    <a:pt x="15" y="202"/>
                    <a:pt x="15" y="202"/>
                  </a:cubicBezTo>
                  <a:cubicBezTo>
                    <a:pt x="26" y="218"/>
                    <a:pt x="26" y="218"/>
                    <a:pt x="26" y="218"/>
                  </a:cubicBezTo>
                  <a:cubicBezTo>
                    <a:pt x="30" y="225"/>
                    <a:pt x="30" y="225"/>
                    <a:pt x="30" y="225"/>
                  </a:cubicBezTo>
                  <a:cubicBezTo>
                    <a:pt x="53" y="214"/>
                    <a:pt x="53" y="214"/>
                    <a:pt x="53" y="214"/>
                  </a:cubicBezTo>
                  <a:cubicBezTo>
                    <a:pt x="56" y="219"/>
                    <a:pt x="61" y="223"/>
                    <a:pt x="65" y="227"/>
                  </a:cubicBezTo>
                  <a:cubicBezTo>
                    <a:pt x="57" y="253"/>
                    <a:pt x="57" y="253"/>
                    <a:pt x="57" y="253"/>
                  </a:cubicBezTo>
                  <a:cubicBezTo>
                    <a:pt x="64" y="256"/>
                    <a:pt x="64" y="256"/>
                    <a:pt x="64" y="256"/>
                  </a:cubicBezTo>
                  <a:cubicBezTo>
                    <a:pt x="81" y="265"/>
                    <a:pt x="81" y="265"/>
                    <a:pt x="81" y="265"/>
                  </a:cubicBezTo>
                  <a:cubicBezTo>
                    <a:pt x="87" y="268"/>
                    <a:pt x="87" y="268"/>
                    <a:pt x="87" y="268"/>
                  </a:cubicBezTo>
                  <a:cubicBezTo>
                    <a:pt x="101" y="248"/>
                    <a:pt x="101" y="248"/>
                    <a:pt x="101" y="248"/>
                  </a:cubicBezTo>
                  <a:cubicBezTo>
                    <a:pt x="107" y="250"/>
                    <a:pt x="113" y="252"/>
                    <a:pt x="119" y="253"/>
                  </a:cubicBezTo>
                  <a:cubicBezTo>
                    <a:pt x="125" y="279"/>
                    <a:pt x="125" y="279"/>
                    <a:pt x="125" y="279"/>
                  </a:cubicBezTo>
                  <a:cubicBezTo>
                    <a:pt x="132" y="278"/>
                    <a:pt x="132" y="278"/>
                    <a:pt x="132" y="278"/>
                  </a:cubicBezTo>
                  <a:cubicBezTo>
                    <a:pt x="151" y="277"/>
                    <a:pt x="151" y="277"/>
                    <a:pt x="151" y="277"/>
                  </a:cubicBezTo>
                  <a:cubicBezTo>
                    <a:pt x="159" y="277"/>
                    <a:pt x="159" y="277"/>
                    <a:pt x="159" y="277"/>
                  </a:cubicBezTo>
                  <a:cubicBezTo>
                    <a:pt x="161" y="253"/>
                    <a:pt x="161" y="253"/>
                    <a:pt x="161" y="253"/>
                  </a:cubicBezTo>
                  <a:cubicBezTo>
                    <a:pt x="168" y="252"/>
                    <a:pt x="175" y="250"/>
                    <a:pt x="181" y="247"/>
                  </a:cubicBezTo>
                  <a:lnTo>
                    <a:pt x="154" y="219"/>
                  </a:lnTo>
                  <a:close/>
                </a:path>
              </a:pathLst>
            </a:custGeom>
            <a:solidFill>
              <a:srgbClr val="F5770F"/>
            </a:solidFill>
            <a:ln w="9525">
              <a:noFill/>
              <a:miter lim="800000"/>
            </a:ln>
          </p:spPr>
          <p:txBody>
            <a:bodyPr/>
            <a:lstStyle/>
            <a:p>
              <a:endParaRPr lang="en-US" altLang="zh-CN"/>
            </a:p>
          </p:txBody>
        </p:sp>
        <p:sp>
          <p:nvSpPr>
            <p:cNvPr id="25" name="Freeform 251"/>
            <p:cNvSpPr/>
            <p:nvPr/>
          </p:nvSpPr>
          <p:spPr bwMode="auto">
            <a:xfrm>
              <a:off x="789135" y="4523745"/>
              <a:ext cx="365125" cy="363538"/>
            </a:xfrm>
            <a:custGeom>
              <a:avLst/>
              <a:gdLst>
                <a:gd name="T0" fmla="*/ 634824876 w 209"/>
                <a:gd name="T1" fmla="*/ 525413845 h 208"/>
                <a:gd name="T2" fmla="*/ 619564752 w 209"/>
                <a:gd name="T3" fmla="*/ 485702574 h 208"/>
                <a:gd name="T4" fmla="*/ 347932686 w 209"/>
                <a:gd name="T5" fmla="*/ 219940480 h 208"/>
                <a:gd name="T6" fmla="*/ 302152314 w 209"/>
                <a:gd name="T7" fmla="*/ 61095367 h 208"/>
                <a:gd name="T8" fmla="*/ 119029023 w 209"/>
                <a:gd name="T9" fmla="*/ 24437443 h 208"/>
                <a:gd name="T10" fmla="*/ 213643539 w 209"/>
                <a:gd name="T11" fmla="*/ 119133869 h 208"/>
                <a:gd name="T12" fmla="*/ 213643539 w 209"/>
                <a:gd name="T13" fmla="*/ 146626422 h 208"/>
                <a:gd name="T14" fmla="*/ 146497246 w 209"/>
                <a:gd name="T15" fmla="*/ 210776878 h 208"/>
                <a:gd name="T16" fmla="*/ 119029023 w 209"/>
                <a:gd name="T17" fmla="*/ 210776878 h 208"/>
                <a:gd name="T18" fmla="*/ 24416205 w 209"/>
                <a:gd name="T19" fmla="*/ 119133869 h 208"/>
                <a:gd name="T20" fmla="*/ 61040524 w 209"/>
                <a:gd name="T21" fmla="*/ 302418194 h 208"/>
                <a:gd name="T22" fmla="*/ 219747589 w 209"/>
                <a:gd name="T23" fmla="*/ 345184582 h 208"/>
                <a:gd name="T24" fmla="*/ 485275660 w 209"/>
                <a:gd name="T25" fmla="*/ 620110223 h 208"/>
                <a:gd name="T26" fmla="*/ 524951983 w 209"/>
                <a:gd name="T27" fmla="*/ 635384058 h 208"/>
                <a:gd name="T28" fmla="*/ 634824876 w 209"/>
                <a:gd name="T29" fmla="*/ 525413845 h 2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9"/>
                <a:gd name="T46" fmla="*/ 0 h 208"/>
                <a:gd name="T47" fmla="*/ 209 w 209"/>
                <a:gd name="T48" fmla="*/ 208 h 2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9" h="208">
                  <a:moveTo>
                    <a:pt x="208" y="172"/>
                  </a:moveTo>
                  <a:cubicBezTo>
                    <a:pt x="209" y="168"/>
                    <a:pt x="206" y="162"/>
                    <a:pt x="203" y="159"/>
                  </a:cubicBezTo>
                  <a:cubicBezTo>
                    <a:pt x="174" y="130"/>
                    <a:pt x="144" y="101"/>
                    <a:pt x="114" y="72"/>
                  </a:cubicBezTo>
                  <a:cubicBezTo>
                    <a:pt x="118" y="54"/>
                    <a:pt x="113" y="34"/>
                    <a:pt x="99" y="20"/>
                  </a:cubicBezTo>
                  <a:cubicBezTo>
                    <a:pt x="83" y="4"/>
                    <a:pt x="59" y="0"/>
                    <a:pt x="39" y="8"/>
                  </a:cubicBezTo>
                  <a:cubicBezTo>
                    <a:pt x="70" y="39"/>
                    <a:pt x="70" y="39"/>
                    <a:pt x="70" y="39"/>
                  </a:cubicBezTo>
                  <a:cubicBezTo>
                    <a:pt x="72" y="41"/>
                    <a:pt x="72" y="45"/>
                    <a:pt x="70" y="48"/>
                  </a:cubicBezTo>
                  <a:cubicBezTo>
                    <a:pt x="48" y="69"/>
                    <a:pt x="48" y="69"/>
                    <a:pt x="48" y="69"/>
                  </a:cubicBezTo>
                  <a:cubicBezTo>
                    <a:pt x="46" y="72"/>
                    <a:pt x="41" y="72"/>
                    <a:pt x="39" y="69"/>
                  </a:cubicBezTo>
                  <a:cubicBezTo>
                    <a:pt x="8" y="39"/>
                    <a:pt x="8" y="39"/>
                    <a:pt x="8" y="39"/>
                  </a:cubicBezTo>
                  <a:cubicBezTo>
                    <a:pt x="0" y="59"/>
                    <a:pt x="4" y="82"/>
                    <a:pt x="20" y="99"/>
                  </a:cubicBezTo>
                  <a:cubicBezTo>
                    <a:pt x="35" y="113"/>
                    <a:pt x="54" y="118"/>
                    <a:pt x="72" y="113"/>
                  </a:cubicBezTo>
                  <a:cubicBezTo>
                    <a:pt x="101" y="143"/>
                    <a:pt x="130" y="173"/>
                    <a:pt x="159" y="203"/>
                  </a:cubicBezTo>
                  <a:cubicBezTo>
                    <a:pt x="162" y="206"/>
                    <a:pt x="168" y="208"/>
                    <a:pt x="172" y="208"/>
                  </a:cubicBezTo>
                  <a:cubicBezTo>
                    <a:pt x="190" y="205"/>
                    <a:pt x="205" y="190"/>
                    <a:pt x="208" y="172"/>
                  </a:cubicBezTo>
                  <a:close/>
                </a:path>
              </a:pathLst>
            </a:custGeom>
            <a:solidFill>
              <a:srgbClr val="424953"/>
            </a:solidFill>
            <a:ln w="9525">
              <a:noFill/>
              <a:miter lim="800000"/>
            </a:ln>
          </p:spPr>
          <p:txBody>
            <a:bodyPr/>
            <a:lstStyle/>
            <a:p>
              <a:endParaRPr lang="en-US" altLang="zh-CN"/>
            </a:p>
          </p:txBody>
        </p:sp>
      </p:grpSp>
      <p:grpSp>
        <p:nvGrpSpPr>
          <p:cNvPr id="26" name="组合 66"/>
          <p:cNvGrpSpPr>
            <a:grpSpLocks noChangeAspect="1"/>
          </p:cNvGrpSpPr>
          <p:nvPr/>
        </p:nvGrpSpPr>
        <p:grpSpPr bwMode="auto">
          <a:xfrm>
            <a:off x="5652120" y="1428914"/>
            <a:ext cx="638780" cy="638780"/>
            <a:chOff x="1918720" y="4339464"/>
            <a:chExt cx="823913" cy="822325"/>
          </a:xfrm>
        </p:grpSpPr>
        <p:sp>
          <p:nvSpPr>
            <p:cNvPr id="27" name="Oval 50"/>
            <p:cNvSpPr>
              <a:spLocks noChangeArrowheads="1"/>
            </p:cNvSpPr>
            <p:nvPr/>
          </p:nvSpPr>
          <p:spPr bwMode="auto">
            <a:xfrm>
              <a:off x="1918720" y="4339464"/>
              <a:ext cx="823913" cy="822325"/>
            </a:xfrm>
            <a:prstGeom prst="ellipse">
              <a:avLst/>
            </a:prstGeom>
            <a:solidFill>
              <a:srgbClr val="ECEDED"/>
            </a:solidFill>
            <a:ln w="9525">
              <a:noFill/>
              <a:round/>
            </a:ln>
          </p:spPr>
          <p:txBody>
            <a:bodyPr/>
            <a:lstStyle/>
            <a:p>
              <a:endParaRPr lang="en-US" altLang="zh-CN"/>
            </a:p>
          </p:txBody>
        </p:sp>
        <p:sp>
          <p:nvSpPr>
            <p:cNvPr id="28" name="Freeform 870"/>
            <p:cNvSpPr/>
            <p:nvPr/>
          </p:nvSpPr>
          <p:spPr bwMode="auto">
            <a:xfrm>
              <a:off x="2174307" y="4585526"/>
              <a:ext cx="312738" cy="314325"/>
            </a:xfrm>
            <a:custGeom>
              <a:avLst/>
              <a:gdLst>
                <a:gd name="T0" fmla="*/ 427350325 w 179"/>
                <a:gd name="T1" fmla="*/ 204309489 h 180"/>
                <a:gd name="T2" fmla="*/ 442611585 w 179"/>
                <a:gd name="T3" fmla="*/ 274445905 h 180"/>
                <a:gd name="T4" fmla="*/ 271671499 w 179"/>
                <a:gd name="T5" fmla="*/ 445211634 h 180"/>
                <a:gd name="T6" fmla="*/ 100733077 w 179"/>
                <a:gd name="T7" fmla="*/ 274445905 h 180"/>
                <a:gd name="T8" fmla="*/ 271671499 w 179"/>
                <a:gd name="T9" fmla="*/ 103680093 h 180"/>
                <a:gd name="T10" fmla="*/ 393772060 w 179"/>
                <a:gd name="T11" fmla="*/ 155519281 h 180"/>
                <a:gd name="T12" fmla="*/ 479242212 w 179"/>
                <a:gd name="T13" fmla="*/ 97580444 h 180"/>
                <a:gd name="T14" fmla="*/ 271671499 w 179"/>
                <a:gd name="T15" fmla="*/ 0 h 180"/>
                <a:gd name="T16" fmla="*/ 0 w 179"/>
                <a:gd name="T17" fmla="*/ 274445905 h 180"/>
                <a:gd name="T18" fmla="*/ 271671499 w 179"/>
                <a:gd name="T19" fmla="*/ 548890063 h 180"/>
                <a:gd name="T20" fmla="*/ 546396997 w 179"/>
                <a:gd name="T21" fmla="*/ 274445905 h 180"/>
                <a:gd name="T22" fmla="*/ 515872730 w 179"/>
                <a:gd name="T23" fmla="*/ 149419631 h 180"/>
                <a:gd name="T24" fmla="*/ 427350325 w 179"/>
                <a:gd name="T25" fmla="*/ 204309489 h 1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9"/>
                <a:gd name="T40" fmla="*/ 0 h 180"/>
                <a:gd name="T41" fmla="*/ 179 w 179"/>
                <a:gd name="T42" fmla="*/ 180 h 1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9" h="180">
                  <a:moveTo>
                    <a:pt x="140" y="67"/>
                  </a:moveTo>
                  <a:cubicBezTo>
                    <a:pt x="143" y="74"/>
                    <a:pt x="145" y="82"/>
                    <a:pt x="145" y="90"/>
                  </a:cubicBezTo>
                  <a:cubicBezTo>
                    <a:pt x="145" y="121"/>
                    <a:pt x="120" y="146"/>
                    <a:pt x="89" y="146"/>
                  </a:cubicBezTo>
                  <a:cubicBezTo>
                    <a:pt x="58" y="146"/>
                    <a:pt x="33" y="121"/>
                    <a:pt x="33" y="90"/>
                  </a:cubicBezTo>
                  <a:cubicBezTo>
                    <a:pt x="33" y="59"/>
                    <a:pt x="58" y="34"/>
                    <a:pt x="89" y="34"/>
                  </a:cubicBezTo>
                  <a:cubicBezTo>
                    <a:pt x="105" y="34"/>
                    <a:pt x="119" y="41"/>
                    <a:pt x="129" y="51"/>
                  </a:cubicBezTo>
                  <a:cubicBezTo>
                    <a:pt x="157" y="32"/>
                    <a:pt x="157" y="32"/>
                    <a:pt x="157" y="32"/>
                  </a:cubicBezTo>
                  <a:cubicBezTo>
                    <a:pt x="141" y="13"/>
                    <a:pt x="116" y="0"/>
                    <a:pt x="89" y="0"/>
                  </a:cubicBezTo>
                  <a:cubicBezTo>
                    <a:pt x="40" y="0"/>
                    <a:pt x="0" y="41"/>
                    <a:pt x="0" y="90"/>
                  </a:cubicBezTo>
                  <a:cubicBezTo>
                    <a:pt x="0" y="139"/>
                    <a:pt x="40" y="180"/>
                    <a:pt x="89" y="180"/>
                  </a:cubicBezTo>
                  <a:cubicBezTo>
                    <a:pt x="139" y="180"/>
                    <a:pt x="179" y="139"/>
                    <a:pt x="179" y="90"/>
                  </a:cubicBezTo>
                  <a:cubicBezTo>
                    <a:pt x="179" y="75"/>
                    <a:pt x="175" y="61"/>
                    <a:pt x="169" y="49"/>
                  </a:cubicBezTo>
                  <a:lnTo>
                    <a:pt x="140" y="67"/>
                  </a:lnTo>
                  <a:close/>
                </a:path>
              </a:pathLst>
            </a:custGeom>
            <a:solidFill>
              <a:srgbClr val="F5770F"/>
            </a:solidFill>
            <a:ln w="9525">
              <a:noFill/>
              <a:miter lim="800000"/>
            </a:ln>
          </p:spPr>
          <p:txBody>
            <a:bodyPr/>
            <a:lstStyle/>
            <a:p>
              <a:endParaRPr lang="en-US" altLang="zh-CN"/>
            </a:p>
          </p:txBody>
        </p:sp>
        <p:sp>
          <p:nvSpPr>
            <p:cNvPr id="29" name="Freeform 871"/>
            <p:cNvSpPr/>
            <p:nvPr/>
          </p:nvSpPr>
          <p:spPr bwMode="auto">
            <a:xfrm>
              <a:off x="2075882" y="4490276"/>
              <a:ext cx="561975" cy="506413"/>
            </a:xfrm>
            <a:custGeom>
              <a:avLst/>
              <a:gdLst>
                <a:gd name="T0" fmla="*/ 842862608 w 321"/>
                <a:gd name="T1" fmla="*/ 298841280 h 290"/>
                <a:gd name="T2" fmla="*/ 769303435 w 321"/>
                <a:gd name="T3" fmla="*/ 262248590 h 290"/>
                <a:gd name="T4" fmla="*/ 741719402 w 321"/>
                <a:gd name="T5" fmla="*/ 283593016 h 290"/>
                <a:gd name="T6" fmla="*/ 781563589 w 321"/>
                <a:gd name="T7" fmla="*/ 442163083 h 290"/>
                <a:gd name="T8" fmla="*/ 444418874 w 321"/>
                <a:gd name="T9" fmla="*/ 777595306 h 290"/>
                <a:gd name="T10" fmla="*/ 107274186 w 321"/>
                <a:gd name="T11" fmla="*/ 442163083 h 290"/>
                <a:gd name="T12" fmla="*/ 444418874 w 321"/>
                <a:gd name="T13" fmla="*/ 106729141 h 290"/>
                <a:gd name="T14" fmla="*/ 704938940 w 321"/>
                <a:gd name="T15" fmla="*/ 231753809 h 290"/>
                <a:gd name="T16" fmla="*/ 508781728 w 321"/>
                <a:gd name="T17" fmla="*/ 362878050 h 290"/>
                <a:gd name="T18" fmla="*/ 444418874 w 321"/>
                <a:gd name="T19" fmla="*/ 338482923 h 290"/>
                <a:gd name="T20" fmla="*/ 340210191 w 321"/>
                <a:gd name="T21" fmla="*/ 442163083 h 290"/>
                <a:gd name="T22" fmla="*/ 444418874 w 321"/>
                <a:gd name="T23" fmla="*/ 545841606 h 290"/>
                <a:gd name="T24" fmla="*/ 548625916 w 321"/>
                <a:gd name="T25" fmla="*/ 442163083 h 290"/>
                <a:gd name="T26" fmla="*/ 542496714 w 321"/>
                <a:gd name="T27" fmla="*/ 411668302 h 290"/>
                <a:gd name="T28" fmla="*/ 459742863 w 321"/>
                <a:gd name="T29" fmla="*/ 466558319 h 290"/>
                <a:gd name="T30" fmla="*/ 447482600 w 321"/>
                <a:gd name="T31" fmla="*/ 448260992 h 290"/>
                <a:gd name="T32" fmla="*/ 775432637 w 321"/>
                <a:gd name="T33" fmla="*/ 234802763 h 290"/>
                <a:gd name="T34" fmla="*/ 855122762 w 321"/>
                <a:gd name="T35" fmla="*/ 268346499 h 290"/>
                <a:gd name="T36" fmla="*/ 983850221 w 321"/>
                <a:gd name="T37" fmla="*/ 182963502 h 290"/>
                <a:gd name="T38" fmla="*/ 904161628 w 321"/>
                <a:gd name="T39" fmla="*/ 149419767 h 290"/>
                <a:gd name="T40" fmla="*/ 928680404 w 321"/>
                <a:gd name="T41" fmla="*/ 134173249 h 290"/>
                <a:gd name="T42" fmla="*/ 907225353 w 321"/>
                <a:gd name="T43" fmla="*/ 100629487 h 290"/>
                <a:gd name="T44" fmla="*/ 882706796 w 321"/>
                <a:gd name="T45" fmla="*/ 115877778 h 290"/>
                <a:gd name="T46" fmla="*/ 882706796 w 321"/>
                <a:gd name="T47" fmla="*/ 30494795 h 290"/>
                <a:gd name="T48" fmla="*/ 750914080 w 321"/>
                <a:gd name="T49" fmla="*/ 115877778 h 290"/>
                <a:gd name="T50" fmla="*/ 753977805 w 321"/>
                <a:gd name="T51" fmla="*/ 201260720 h 290"/>
                <a:gd name="T52" fmla="*/ 726393772 w 321"/>
                <a:gd name="T53" fmla="*/ 219556191 h 290"/>
                <a:gd name="T54" fmla="*/ 726393772 w 321"/>
                <a:gd name="T55" fmla="*/ 121975686 h 290"/>
                <a:gd name="T56" fmla="*/ 738653926 w 321"/>
                <a:gd name="T57" fmla="*/ 112827050 h 290"/>
                <a:gd name="T58" fmla="*/ 444418874 w 321"/>
                <a:gd name="T59" fmla="*/ 0 h 290"/>
                <a:gd name="T60" fmla="*/ 0 w 321"/>
                <a:gd name="T61" fmla="*/ 442163083 h 290"/>
                <a:gd name="T62" fmla="*/ 444418874 w 321"/>
                <a:gd name="T63" fmla="*/ 884324420 h 290"/>
                <a:gd name="T64" fmla="*/ 888835997 w 321"/>
                <a:gd name="T65" fmla="*/ 442163083 h 290"/>
                <a:gd name="T66" fmla="*/ 861251964 w 321"/>
                <a:gd name="T67" fmla="*/ 286643716 h 290"/>
                <a:gd name="T68" fmla="*/ 842862608 w 321"/>
                <a:gd name="T69" fmla="*/ 298841280 h 29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21"/>
                <a:gd name="T106" fmla="*/ 0 h 290"/>
                <a:gd name="T107" fmla="*/ 321 w 321"/>
                <a:gd name="T108" fmla="*/ 290 h 29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21" h="290">
                  <a:moveTo>
                    <a:pt x="275" y="98"/>
                  </a:moveTo>
                  <a:cubicBezTo>
                    <a:pt x="251" y="86"/>
                    <a:pt x="251" y="86"/>
                    <a:pt x="251" y="86"/>
                  </a:cubicBezTo>
                  <a:cubicBezTo>
                    <a:pt x="242" y="93"/>
                    <a:pt x="242" y="93"/>
                    <a:pt x="242" y="93"/>
                  </a:cubicBezTo>
                  <a:cubicBezTo>
                    <a:pt x="250" y="108"/>
                    <a:pt x="255" y="126"/>
                    <a:pt x="255" y="145"/>
                  </a:cubicBezTo>
                  <a:cubicBezTo>
                    <a:pt x="255" y="206"/>
                    <a:pt x="206" y="255"/>
                    <a:pt x="145" y="255"/>
                  </a:cubicBezTo>
                  <a:cubicBezTo>
                    <a:pt x="85" y="255"/>
                    <a:pt x="35" y="206"/>
                    <a:pt x="35" y="145"/>
                  </a:cubicBezTo>
                  <a:cubicBezTo>
                    <a:pt x="35" y="84"/>
                    <a:pt x="85" y="35"/>
                    <a:pt x="145" y="35"/>
                  </a:cubicBezTo>
                  <a:cubicBezTo>
                    <a:pt x="180" y="35"/>
                    <a:pt x="210" y="51"/>
                    <a:pt x="230" y="76"/>
                  </a:cubicBezTo>
                  <a:cubicBezTo>
                    <a:pt x="166" y="119"/>
                    <a:pt x="166" y="119"/>
                    <a:pt x="166" y="119"/>
                  </a:cubicBezTo>
                  <a:cubicBezTo>
                    <a:pt x="160" y="114"/>
                    <a:pt x="153" y="111"/>
                    <a:pt x="145" y="111"/>
                  </a:cubicBezTo>
                  <a:cubicBezTo>
                    <a:pt x="126" y="111"/>
                    <a:pt x="111" y="126"/>
                    <a:pt x="111" y="145"/>
                  </a:cubicBezTo>
                  <a:cubicBezTo>
                    <a:pt x="111" y="164"/>
                    <a:pt x="126" y="179"/>
                    <a:pt x="145" y="179"/>
                  </a:cubicBezTo>
                  <a:cubicBezTo>
                    <a:pt x="164" y="179"/>
                    <a:pt x="179" y="164"/>
                    <a:pt x="179" y="145"/>
                  </a:cubicBezTo>
                  <a:cubicBezTo>
                    <a:pt x="179" y="141"/>
                    <a:pt x="178" y="138"/>
                    <a:pt x="177" y="135"/>
                  </a:cubicBezTo>
                  <a:cubicBezTo>
                    <a:pt x="150" y="153"/>
                    <a:pt x="150" y="153"/>
                    <a:pt x="150" y="153"/>
                  </a:cubicBezTo>
                  <a:cubicBezTo>
                    <a:pt x="146" y="147"/>
                    <a:pt x="146" y="147"/>
                    <a:pt x="146" y="147"/>
                  </a:cubicBezTo>
                  <a:cubicBezTo>
                    <a:pt x="253" y="77"/>
                    <a:pt x="253" y="77"/>
                    <a:pt x="253" y="77"/>
                  </a:cubicBezTo>
                  <a:cubicBezTo>
                    <a:pt x="279" y="88"/>
                    <a:pt x="279" y="88"/>
                    <a:pt x="279" y="88"/>
                  </a:cubicBezTo>
                  <a:cubicBezTo>
                    <a:pt x="321" y="60"/>
                    <a:pt x="321" y="60"/>
                    <a:pt x="321" y="60"/>
                  </a:cubicBezTo>
                  <a:cubicBezTo>
                    <a:pt x="295" y="49"/>
                    <a:pt x="295" y="49"/>
                    <a:pt x="295" y="49"/>
                  </a:cubicBezTo>
                  <a:cubicBezTo>
                    <a:pt x="303" y="44"/>
                    <a:pt x="303" y="44"/>
                    <a:pt x="303" y="44"/>
                  </a:cubicBezTo>
                  <a:cubicBezTo>
                    <a:pt x="296" y="33"/>
                    <a:pt x="296" y="33"/>
                    <a:pt x="296" y="33"/>
                  </a:cubicBezTo>
                  <a:cubicBezTo>
                    <a:pt x="288" y="38"/>
                    <a:pt x="288" y="38"/>
                    <a:pt x="288" y="38"/>
                  </a:cubicBezTo>
                  <a:cubicBezTo>
                    <a:pt x="288" y="10"/>
                    <a:pt x="288" y="10"/>
                    <a:pt x="288" y="10"/>
                  </a:cubicBezTo>
                  <a:cubicBezTo>
                    <a:pt x="245" y="38"/>
                    <a:pt x="245" y="38"/>
                    <a:pt x="245" y="38"/>
                  </a:cubicBezTo>
                  <a:cubicBezTo>
                    <a:pt x="246" y="66"/>
                    <a:pt x="246" y="66"/>
                    <a:pt x="246" y="66"/>
                  </a:cubicBezTo>
                  <a:cubicBezTo>
                    <a:pt x="237" y="72"/>
                    <a:pt x="237" y="72"/>
                    <a:pt x="237" y="72"/>
                  </a:cubicBezTo>
                  <a:cubicBezTo>
                    <a:pt x="237" y="40"/>
                    <a:pt x="237" y="40"/>
                    <a:pt x="237" y="40"/>
                  </a:cubicBezTo>
                  <a:cubicBezTo>
                    <a:pt x="241" y="37"/>
                    <a:pt x="241" y="37"/>
                    <a:pt x="241" y="37"/>
                  </a:cubicBezTo>
                  <a:cubicBezTo>
                    <a:pt x="216" y="14"/>
                    <a:pt x="182" y="0"/>
                    <a:pt x="145" y="0"/>
                  </a:cubicBezTo>
                  <a:cubicBezTo>
                    <a:pt x="65" y="0"/>
                    <a:pt x="0" y="65"/>
                    <a:pt x="0" y="145"/>
                  </a:cubicBezTo>
                  <a:cubicBezTo>
                    <a:pt x="0" y="225"/>
                    <a:pt x="65" y="290"/>
                    <a:pt x="145" y="290"/>
                  </a:cubicBezTo>
                  <a:cubicBezTo>
                    <a:pt x="225" y="290"/>
                    <a:pt x="290" y="225"/>
                    <a:pt x="290" y="145"/>
                  </a:cubicBezTo>
                  <a:cubicBezTo>
                    <a:pt x="290" y="127"/>
                    <a:pt x="287" y="110"/>
                    <a:pt x="281" y="94"/>
                  </a:cubicBezTo>
                  <a:lnTo>
                    <a:pt x="275" y="98"/>
                  </a:lnTo>
                  <a:close/>
                </a:path>
              </a:pathLst>
            </a:custGeom>
            <a:solidFill>
              <a:srgbClr val="424953"/>
            </a:solidFill>
            <a:ln w="9525">
              <a:noFill/>
              <a:miter lim="800000"/>
            </a:ln>
          </p:spPr>
          <p:txBody>
            <a:bodyPr/>
            <a:lstStyle/>
            <a:p>
              <a:endParaRPr lang="en-US" altLang="zh-CN"/>
            </a:p>
          </p:txBody>
        </p:sp>
      </p:grpSp>
      <p:sp>
        <p:nvSpPr>
          <p:cNvPr id="30" name="文本框 16"/>
          <p:cNvSpPr txBox="1">
            <a:spLocks noChangeArrowheads="1"/>
          </p:cNvSpPr>
          <p:nvPr/>
        </p:nvSpPr>
        <p:spPr bwMode="auto">
          <a:xfrm>
            <a:off x="1487454" y="1464875"/>
            <a:ext cx="1711461" cy="584775"/>
          </a:xfrm>
          <a:prstGeom prst="rect">
            <a:avLst/>
          </a:prstGeom>
          <a:noFill/>
          <a:ln w="9525">
            <a:noFill/>
            <a:miter lim="800000"/>
          </a:ln>
        </p:spPr>
        <p:txBody>
          <a:bodyPr wrap="square">
            <a:spAutoFit/>
          </a:bodyPr>
          <a:lstStyle/>
          <a:p>
            <a:pPr eaLnBrk="1" hangingPunct="1">
              <a:buFont typeface="Arial" panose="020B0604020202020204" pitchFamily="34" charset="0"/>
              <a:buNone/>
            </a:pPr>
            <a:r>
              <a:rPr lang="zh-CN" altLang="en-US" sz="1600" dirty="0">
                <a:solidFill>
                  <a:srgbClr val="328CCC"/>
                </a:solidFill>
                <a:latin typeface="微软雅黑" panose="020B0503020204020204" pitchFamily="34" charset="-122"/>
                <a:ea typeface="微软雅黑" panose="020B0503020204020204" pitchFamily="34" charset="-122"/>
              </a:rPr>
              <a:t>累计投入资金</a:t>
            </a:r>
            <a:endParaRPr lang="en-US" altLang="zh-CN" sz="1600" dirty="0">
              <a:solidFill>
                <a:srgbClr val="328CCC"/>
              </a:solidFill>
              <a:latin typeface="微软雅黑" panose="020B0503020204020204" pitchFamily="34" charset="-122"/>
              <a:ea typeface="微软雅黑" panose="020B0503020204020204" pitchFamily="34" charset="-122"/>
            </a:endParaRPr>
          </a:p>
          <a:p>
            <a:pPr eaLnBrk="1" hangingPunct="1">
              <a:buFont typeface="Arial" panose="020B0604020202020204" pitchFamily="34" charset="0"/>
              <a:buNone/>
            </a:pPr>
            <a:r>
              <a:rPr lang="en-US" altLang="zh-CN" sz="1600" dirty="0" smtClean="0">
                <a:solidFill>
                  <a:srgbClr val="328CCC"/>
                </a:solidFill>
                <a:latin typeface="微软雅黑" panose="020B0503020204020204" pitchFamily="34" charset="-122"/>
                <a:ea typeface="微软雅黑" panose="020B0503020204020204" pitchFamily="34" charset="-122"/>
              </a:rPr>
              <a:t>1131</a:t>
            </a:r>
            <a:r>
              <a:rPr lang="zh-CN" altLang="en-US" sz="1600" dirty="0" smtClean="0">
                <a:solidFill>
                  <a:srgbClr val="328CCC"/>
                </a:solidFill>
                <a:latin typeface="微软雅黑" panose="020B0503020204020204" pitchFamily="34" charset="-122"/>
                <a:ea typeface="微软雅黑" panose="020B0503020204020204" pitchFamily="34" charset="-122"/>
              </a:rPr>
              <a:t>亿</a:t>
            </a:r>
            <a:r>
              <a:rPr lang="zh-CN" altLang="en-US" sz="1600" dirty="0">
                <a:solidFill>
                  <a:srgbClr val="328CCC"/>
                </a:solidFill>
                <a:latin typeface="微软雅黑" panose="020B0503020204020204" pitchFamily="34" charset="-122"/>
                <a:ea typeface="微软雅黑" panose="020B0503020204020204" pitchFamily="34" charset="-122"/>
              </a:rPr>
              <a:t>元</a:t>
            </a:r>
          </a:p>
        </p:txBody>
      </p:sp>
      <p:sp>
        <p:nvSpPr>
          <p:cNvPr id="31" name="文本框 16"/>
          <p:cNvSpPr txBox="1">
            <a:spLocks noChangeArrowheads="1"/>
          </p:cNvSpPr>
          <p:nvPr/>
        </p:nvSpPr>
        <p:spPr bwMode="auto">
          <a:xfrm>
            <a:off x="3855382" y="1486697"/>
            <a:ext cx="1711461" cy="584775"/>
          </a:xfrm>
          <a:prstGeom prst="rect">
            <a:avLst/>
          </a:prstGeom>
          <a:noFill/>
          <a:ln w="9525">
            <a:noFill/>
            <a:miter lim="800000"/>
          </a:ln>
        </p:spPr>
        <p:txBody>
          <a:bodyPr wrap="square">
            <a:spAutoFit/>
          </a:bodyPr>
          <a:lstStyle/>
          <a:p>
            <a:pPr eaLnBrk="1" hangingPunct="1">
              <a:buFont typeface="Arial" panose="020B0604020202020204" pitchFamily="34" charset="0"/>
              <a:buNone/>
            </a:pPr>
            <a:r>
              <a:rPr lang="zh-CN" altLang="en-US" sz="1600" dirty="0" smtClean="0">
                <a:solidFill>
                  <a:srgbClr val="328CCC"/>
                </a:solidFill>
                <a:latin typeface="微软雅黑" panose="020B0503020204020204" pitchFamily="34" charset="-122"/>
                <a:ea typeface="微软雅黑" panose="020B0503020204020204" pitchFamily="34" charset="-122"/>
              </a:rPr>
              <a:t>正在实施改造</a:t>
            </a:r>
            <a:endParaRPr lang="en-US" altLang="zh-CN" sz="1600" dirty="0">
              <a:solidFill>
                <a:srgbClr val="328CCC"/>
              </a:solidFill>
              <a:latin typeface="微软雅黑" panose="020B0503020204020204" pitchFamily="34" charset="-122"/>
              <a:ea typeface="微软雅黑" panose="020B0503020204020204" pitchFamily="34" charset="-122"/>
            </a:endParaRPr>
          </a:p>
          <a:p>
            <a:pPr eaLnBrk="1" hangingPunct="1">
              <a:buFont typeface="Arial" panose="020B0604020202020204" pitchFamily="34" charset="0"/>
              <a:buNone/>
            </a:pPr>
            <a:r>
              <a:rPr lang="en-US" altLang="zh-CN" sz="1600" dirty="0" smtClean="0">
                <a:solidFill>
                  <a:srgbClr val="328CCC"/>
                </a:solidFill>
                <a:latin typeface="微软雅黑" panose="020B0503020204020204" pitchFamily="34" charset="-122"/>
                <a:ea typeface="微软雅黑" panose="020B0503020204020204" pitchFamily="34" charset="-122"/>
              </a:rPr>
              <a:t>2.3</a:t>
            </a:r>
            <a:r>
              <a:rPr lang="zh-CN" altLang="en-US" sz="1600" dirty="0" smtClean="0">
                <a:solidFill>
                  <a:srgbClr val="328CCC"/>
                </a:solidFill>
                <a:latin typeface="微软雅黑" panose="020B0503020204020204" pitchFamily="34" charset="-122"/>
                <a:ea typeface="微软雅黑" panose="020B0503020204020204" pitchFamily="34" charset="-122"/>
              </a:rPr>
              <a:t>万亩</a:t>
            </a:r>
          </a:p>
        </p:txBody>
      </p:sp>
      <p:sp>
        <p:nvSpPr>
          <p:cNvPr id="32" name="文本框 16"/>
          <p:cNvSpPr txBox="1">
            <a:spLocks noChangeArrowheads="1"/>
          </p:cNvSpPr>
          <p:nvPr/>
        </p:nvSpPr>
        <p:spPr bwMode="auto">
          <a:xfrm>
            <a:off x="6444208" y="1500922"/>
            <a:ext cx="1711461" cy="584775"/>
          </a:xfrm>
          <a:prstGeom prst="rect">
            <a:avLst/>
          </a:prstGeom>
          <a:noFill/>
          <a:ln w="9525">
            <a:noFill/>
            <a:miter lim="800000"/>
          </a:ln>
        </p:spPr>
        <p:txBody>
          <a:bodyPr wrap="square">
            <a:spAutoFit/>
          </a:bodyPr>
          <a:lstStyle/>
          <a:p>
            <a:pPr eaLnBrk="1" hangingPunct="1">
              <a:buFont typeface="Arial" panose="020B0604020202020204" pitchFamily="34" charset="0"/>
              <a:buNone/>
            </a:pPr>
            <a:r>
              <a:rPr lang="zh-CN" altLang="en-US" sz="1600" dirty="0" smtClean="0">
                <a:solidFill>
                  <a:srgbClr val="328CCC"/>
                </a:solidFill>
                <a:latin typeface="微软雅黑" panose="020B0503020204020204" pitchFamily="34" charset="-122"/>
                <a:ea typeface="微软雅黑" panose="020B0503020204020204" pitchFamily="34" charset="-122"/>
              </a:rPr>
              <a:t>完成改造</a:t>
            </a:r>
            <a:endParaRPr lang="en-US" altLang="zh-CN" sz="1600" dirty="0" smtClean="0">
              <a:solidFill>
                <a:srgbClr val="328CCC"/>
              </a:solidFill>
              <a:latin typeface="微软雅黑" panose="020B0503020204020204" pitchFamily="34" charset="-122"/>
              <a:ea typeface="微软雅黑" panose="020B0503020204020204" pitchFamily="34" charset="-122"/>
            </a:endParaRPr>
          </a:p>
          <a:p>
            <a:pPr eaLnBrk="1" hangingPunct="1">
              <a:buFont typeface="Arial" panose="020B0604020202020204" pitchFamily="34" charset="0"/>
              <a:buNone/>
            </a:pPr>
            <a:r>
              <a:rPr lang="en-US" altLang="zh-CN" sz="1600" dirty="0" smtClean="0">
                <a:solidFill>
                  <a:srgbClr val="328CCC"/>
                </a:solidFill>
                <a:latin typeface="微软雅黑" panose="020B0503020204020204" pitchFamily="34" charset="-122"/>
                <a:ea typeface="微软雅黑" panose="020B0503020204020204" pitchFamily="34" charset="-122"/>
              </a:rPr>
              <a:t>3.1</a:t>
            </a:r>
            <a:r>
              <a:rPr lang="zh-CN" altLang="en-US" sz="1600" dirty="0" smtClean="0">
                <a:solidFill>
                  <a:srgbClr val="328CCC"/>
                </a:solidFill>
                <a:latin typeface="微软雅黑" panose="020B0503020204020204" pitchFamily="34" charset="-122"/>
                <a:ea typeface="微软雅黑" panose="020B0503020204020204" pitchFamily="34" charset="-122"/>
              </a:rPr>
              <a:t>万</a:t>
            </a:r>
            <a:r>
              <a:rPr lang="zh-CN" altLang="en-US" sz="1600" dirty="0">
                <a:solidFill>
                  <a:srgbClr val="328CCC"/>
                </a:solidFill>
                <a:latin typeface="微软雅黑" panose="020B0503020204020204" pitchFamily="34" charset="-122"/>
                <a:ea typeface="微软雅黑" panose="020B0503020204020204" pitchFamily="34" charset="-122"/>
              </a:rPr>
              <a:t>亩</a:t>
            </a:r>
          </a:p>
        </p:txBody>
      </p:sp>
      <p:sp>
        <p:nvSpPr>
          <p:cNvPr id="3" name="圆角矩形 2"/>
          <p:cNvSpPr/>
          <p:nvPr/>
        </p:nvSpPr>
        <p:spPr>
          <a:xfrm>
            <a:off x="467544" y="2643758"/>
            <a:ext cx="721140" cy="288032"/>
          </a:xfrm>
          <a:prstGeom prst="roundRect">
            <a:avLst/>
          </a:prstGeom>
          <a:solidFill>
            <a:srgbClr val="FFFFFF">
              <a:alpha val="56078"/>
            </a:srgbClr>
          </a:solidFill>
        </p:spPr>
        <p:txBody>
          <a:bodyPr wrap="square" rtlCol="0" anchor="ctr">
            <a:spAutoFit/>
          </a:bodyPr>
          <a:lstStyle/>
          <a:p>
            <a:pPr algn="ctr"/>
            <a:endParaRPr lang="zh-CN" altLang="en-US" sz="2900" dirty="0" smtClean="0">
              <a:solidFill>
                <a:srgbClr val="002060"/>
              </a:solidFill>
              <a:latin typeface="微软雅黑" panose="020B0503020204020204" pitchFamily="34" charset="-122"/>
              <a:ea typeface="微软雅黑" panose="020B0503020204020204" pitchFamily="34" charset="-122"/>
            </a:endParaRPr>
          </a:p>
        </p:txBody>
      </p:sp>
      <p:sp>
        <p:nvSpPr>
          <p:cNvPr id="33" name="圆角矩形 32"/>
          <p:cNvSpPr/>
          <p:nvPr/>
        </p:nvSpPr>
        <p:spPr>
          <a:xfrm>
            <a:off x="251520" y="2715766"/>
            <a:ext cx="935323" cy="480421"/>
          </a:xfrm>
          <a:prstGeom prst="roundRect">
            <a:avLst/>
          </a:prstGeom>
          <a:solidFill>
            <a:srgbClr val="FFFFFF">
              <a:alpha val="56078"/>
            </a:srgbClr>
          </a:solidFill>
        </p:spPr>
        <p:txBody>
          <a:bodyPr wrap="square" rtlCol="0" anchor="ctr">
            <a:spAutoFit/>
          </a:bodyPr>
          <a:lstStyle/>
          <a:p>
            <a:pPr algn="ctr"/>
            <a:endParaRPr lang="zh-CN" altLang="en-US" sz="2900" dirty="0" smtClean="0">
              <a:solidFill>
                <a:srgbClr val="002060"/>
              </a:solidFill>
              <a:latin typeface="微软雅黑" panose="020B0503020204020204" pitchFamily="34" charset="-122"/>
              <a:ea typeface="微软雅黑" panose="020B0503020204020204" pitchFamily="34" charset="-122"/>
            </a:endParaRPr>
          </a:p>
        </p:txBody>
      </p:sp>
      <p:sp>
        <p:nvSpPr>
          <p:cNvPr id="34" name="五边形 33"/>
          <p:cNvSpPr/>
          <p:nvPr/>
        </p:nvSpPr>
        <p:spPr>
          <a:xfrm>
            <a:off x="539553" y="2499743"/>
            <a:ext cx="1044116" cy="696444"/>
          </a:xfrm>
          <a:prstGeom prst="homePlat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000" dirty="0" smtClean="0">
                <a:latin typeface="微软雅黑" panose="020B0503020204020204" pitchFamily="34" charset="-122"/>
                <a:ea typeface="微软雅黑" panose="020B0503020204020204" pitchFamily="34" charset="-122"/>
              </a:rPr>
              <a:t>城市品质</a:t>
            </a:r>
            <a:endParaRPr lang="zh-CN" altLang="en-US" sz="2000" dirty="0">
              <a:latin typeface="微软雅黑" panose="020B0503020204020204" pitchFamily="34" charset="-122"/>
              <a:ea typeface="微软雅黑" panose="020B0503020204020204" pitchFamily="34" charset="-122"/>
            </a:endParaRPr>
          </a:p>
        </p:txBody>
      </p:sp>
      <p:sp>
        <p:nvSpPr>
          <p:cNvPr id="35" name="五边形 34"/>
          <p:cNvSpPr/>
          <p:nvPr/>
        </p:nvSpPr>
        <p:spPr>
          <a:xfrm>
            <a:off x="539552" y="3291830"/>
            <a:ext cx="1044116" cy="696444"/>
          </a:xfrm>
          <a:prstGeom prst="homePlat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000" dirty="0" smtClean="0">
                <a:latin typeface="微软雅黑" panose="020B0503020204020204" pitchFamily="34" charset="-122"/>
                <a:ea typeface="微软雅黑" panose="020B0503020204020204" pitchFamily="34" charset="-122"/>
              </a:rPr>
              <a:t>产业升级</a:t>
            </a:r>
            <a:endParaRPr lang="zh-CN" altLang="en-US" sz="2000" dirty="0">
              <a:latin typeface="微软雅黑" panose="020B0503020204020204" pitchFamily="34" charset="-122"/>
              <a:ea typeface="微软雅黑" panose="020B0503020204020204" pitchFamily="34" charset="-122"/>
            </a:endParaRPr>
          </a:p>
        </p:txBody>
      </p:sp>
      <p:sp>
        <p:nvSpPr>
          <p:cNvPr id="36" name="五边形 35"/>
          <p:cNvSpPr/>
          <p:nvPr/>
        </p:nvSpPr>
        <p:spPr>
          <a:xfrm>
            <a:off x="575556" y="4083918"/>
            <a:ext cx="1044116" cy="696444"/>
          </a:xfrm>
          <a:prstGeom prst="homePlate">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000" dirty="0" smtClean="0">
                <a:latin typeface="微软雅黑" panose="020B0503020204020204" pitchFamily="34" charset="-122"/>
                <a:ea typeface="微软雅黑" panose="020B0503020204020204" pitchFamily="34" charset="-122"/>
              </a:rPr>
              <a:t>节约用地</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fill="hold"/>
                                        <p:tgtEl>
                                          <p:spTgt spid="35"/>
                                        </p:tgtEl>
                                        <p:attrNameLst>
                                          <p:attrName>ppt_x</p:attrName>
                                        </p:attrNameLst>
                                      </p:cBhvr>
                                      <p:tavLst>
                                        <p:tav tm="0">
                                          <p:val>
                                            <p:strVal val="#ppt_x"/>
                                          </p:val>
                                        </p:tav>
                                        <p:tav tm="100000">
                                          <p:val>
                                            <p:strVal val="#ppt_x"/>
                                          </p:val>
                                        </p:tav>
                                      </p:tavLst>
                                    </p:anim>
                                    <p:anim calcmode="lin" valueType="num">
                                      <p:cBhvr additive="base">
                                        <p:cTn id="46" dur="500" fill="hold"/>
                                        <p:tgtEl>
                                          <p:spTgt spid="3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fill="hold"/>
                                        <p:tgtEl>
                                          <p:spTgt spid="36"/>
                                        </p:tgtEl>
                                        <p:attrNameLst>
                                          <p:attrName>ppt_x</p:attrName>
                                        </p:attrNameLst>
                                      </p:cBhvr>
                                      <p:tavLst>
                                        <p:tav tm="0">
                                          <p:val>
                                            <p:strVal val="#ppt_x"/>
                                          </p:val>
                                        </p:tav>
                                        <p:tav tm="100000">
                                          <p:val>
                                            <p:strVal val="#ppt_x"/>
                                          </p:val>
                                        </p:tav>
                                      </p:tavLst>
                                    </p:anim>
                                    <p:anim calcmode="lin" valueType="num">
                                      <p:cBhvr additive="base">
                                        <p:cTn id="5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5" grpId="1" animBg="1"/>
      <p:bldP spid="16" grpId="0" animBg="1"/>
      <p:bldP spid="16" grpId="1" animBg="1"/>
      <p:bldP spid="17" grpId="0"/>
      <p:bldP spid="30" grpId="0"/>
      <p:bldP spid="31" grpId="0"/>
      <p:bldP spid="32" grpId="0"/>
      <p:bldP spid="34" grpId="0" animBg="1"/>
      <p:bldP spid="34" grpId="1" animBg="1"/>
      <p:bldP spid="35" grpId="0" animBg="1"/>
      <p:bldP spid="35" grpId="1" animBg="1"/>
      <p:bldP spid="36" grpId="0" animBg="1"/>
      <p:bldP spid="3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5148064" y="1131590"/>
            <a:ext cx="3670418" cy="3339915"/>
            <a:chOff x="7857" y="1782"/>
            <a:chExt cx="5963" cy="5830"/>
          </a:xfrm>
        </p:grpSpPr>
        <p:sp>
          <p:nvSpPr>
            <p:cNvPr id="38" name="Freeform 5"/>
            <p:cNvSpPr/>
            <p:nvPr/>
          </p:nvSpPr>
          <p:spPr>
            <a:xfrm>
              <a:off x="10962" y="5487"/>
              <a:ext cx="172" cy="620"/>
            </a:xfrm>
            <a:custGeom>
              <a:avLst/>
              <a:gdLst/>
              <a:ahLst/>
              <a:cxnLst>
                <a:cxn ang="0">
                  <a:pos x="55934" y="2372"/>
                </a:cxn>
                <a:cxn ang="0">
                  <a:pos x="0" y="0"/>
                </a:cxn>
                <a:cxn ang="0">
                  <a:pos x="0" y="391328"/>
                </a:cxn>
                <a:cxn ang="0">
                  <a:pos x="55934" y="393700"/>
                </a:cxn>
                <a:cxn ang="0">
                  <a:pos x="109537" y="391328"/>
                </a:cxn>
                <a:cxn ang="0">
                  <a:pos x="109537" y="0"/>
                </a:cxn>
                <a:cxn ang="0">
                  <a:pos x="55934" y="2372"/>
                </a:cxn>
              </a:cxnLst>
              <a:rect l="0" t="0" r="0" b="0"/>
              <a:pathLst>
                <a:path w="47" h="166">
                  <a:moveTo>
                    <a:pt x="24" y="1"/>
                  </a:moveTo>
                  <a:cubicBezTo>
                    <a:pt x="16" y="1"/>
                    <a:pt x="8" y="1"/>
                    <a:pt x="0" y="0"/>
                  </a:cubicBezTo>
                  <a:cubicBezTo>
                    <a:pt x="0" y="165"/>
                    <a:pt x="0" y="165"/>
                    <a:pt x="0" y="165"/>
                  </a:cubicBezTo>
                  <a:cubicBezTo>
                    <a:pt x="8" y="165"/>
                    <a:pt x="16" y="166"/>
                    <a:pt x="24" y="166"/>
                  </a:cubicBezTo>
                  <a:cubicBezTo>
                    <a:pt x="32" y="166"/>
                    <a:pt x="40" y="165"/>
                    <a:pt x="47" y="165"/>
                  </a:cubicBezTo>
                  <a:cubicBezTo>
                    <a:pt x="47" y="0"/>
                    <a:pt x="47" y="0"/>
                    <a:pt x="47" y="0"/>
                  </a:cubicBezTo>
                  <a:cubicBezTo>
                    <a:pt x="40" y="0"/>
                    <a:pt x="32" y="1"/>
                    <a:pt x="24" y="1"/>
                  </a:cubicBezTo>
                  <a:close/>
                </a:path>
              </a:pathLst>
            </a:custGeom>
            <a:solidFill>
              <a:srgbClr val="2EA7E0"/>
            </a:solidFill>
            <a:ln w="9525">
              <a:noFill/>
            </a:ln>
          </p:spPr>
          <p:txBody>
            <a:bodyPr/>
            <a:lstStyle/>
            <a:p>
              <a:endParaRPr lang="zh-CN" altLang="en-US"/>
            </a:p>
          </p:txBody>
        </p:sp>
        <p:sp>
          <p:nvSpPr>
            <p:cNvPr id="39" name="Freeform 6"/>
            <p:cNvSpPr/>
            <p:nvPr/>
          </p:nvSpPr>
          <p:spPr>
            <a:xfrm>
              <a:off x="10962" y="2765"/>
              <a:ext cx="172" cy="620"/>
            </a:xfrm>
            <a:custGeom>
              <a:avLst/>
              <a:gdLst/>
              <a:ahLst/>
              <a:cxnLst>
                <a:cxn ang="0">
                  <a:pos x="55934" y="388957"/>
                </a:cxn>
                <a:cxn ang="0">
                  <a:pos x="109537" y="393700"/>
                </a:cxn>
                <a:cxn ang="0">
                  <a:pos x="109537" y="2372"/>
                </a:cxn>
                <a:cxn ang="0">
                  <a:pos x="55934" y="0"/>
                </a:cxn>
                <a:cxn ang="0">
                  <a:pos x="0" y="2372"/>
                </a:cxn>
                <a:cxn ang="0">
                  <a:pos x="0" y="393700"/>
                </a:cxn>
                <a:cxn ang="0">
                  <a:pos x="55934" y="388957"/>
                </a:cxn>
              </a:cxnLst>
              <a:rect l="0" t="0" r="0" b="0"/>
              <a:pathLst>
                <a:path w="47" h="166">
                  <a:moveTo>
                    <a:pt x="24" y="164"/>
                  </a:moveTo>
                  <a:cubicBezTo>
                    <a:pt x="32" y="164"/>
                    <a:pt x="40" y="165"/>
                    <a:pt x="47" y="166"/>
                  </a:cubicBezTo>
                  <a:cubicBezTo>
                    <a:pt x="47" y="1"/>
                    <a:pt x="47" y="1"/>
                    <a:pt x="47" y="1"/>
                  </a:cubicBezTo>
                  <a:cubicBezTo>
                    <a:pt x="40" y="0"/>
                    <a:pt x="32" y="0"/>
                    <a:pt x="24" y="0"/>
                  </a:cubicBezTo>
                  <a:cubicBezTo>
                    <a:pt x="16" y="0"/>
                    <a:pt x="8" y="0"/>
                    <a:pt x="0" y="1"/>
                  </a:cubicBezTo>
                  <a:cubicBezTo>
                    <a:pt x="0" y="166"/>
                    <a:pt x="0" y="166"/>
                    <a:pt x="0" y="166"/>
                  </a:cubicBezTo>
                  <a:cubicBezTo>
                    <a:pt x="8" y="165"/>
                    <a:pt x="16" y="164"/>
                    <a:pt x="24" y="164"/>
                  </a:cubicBezTo>
                  <a:close/>
                </a:path>
              </a:pathLst>
            </a:custGeom>
            <a:solidFill>
              <a:srgbClr val="036EB8"/>
            </a:solidFill>
            <a:ln w="9525">
              <a:noFill/>
            </a:ln>
          </p:spPr>
          <p:txBody>
            <a:bodyPr/>
            <a:lstStyle/>
            <a:p>
              <a:endParaRPr lang="zh-CN" altLang="en-US"/>
            </a:p>
          </p:txBody>
        </p:sp>
        <p:sp>
          <p:nvSpPr>
            <p:cNvPr id="40" name="Freeform 7"/>
            <p:cNvSpPr/>
            <p:nvPr/>
          </p:nvSpPr>
          <p:spPr>
            <a:xfrm>
              <a:off x="9815" y="3187"/>
              <a:ext cx="562" cy="562"/>
            </a:xfrm>
            <a:custGeom>
              <a:avLst/>
              <a:gdLst/>
              <a:ahLst/>
              <a:cxnLst>
                <a:cxn ang="0">
                  <a:pos x="357188" y="276761"/>
                </a:cxn>
                <a:cxn ang="0">
                  <a:pos x="80426" y="0"/>
                </a:cxn>
                <a:cxn ang="0">
                  <a:pos x="0" y="80426"/>
                </a:cxn>
                <a:cxn ang="0">
                  <a:pos x="276762" y="357187"/>
                </a:cxn>
                <a:cxn ang="0">
                  <a:pos x="357188" y="276761"/>
                </a:cxn>
              </a:cxnLst>
              <a:rect l="0" t="0" r="0" b="0"/>
              <a:pathLst>
                <a:path w="151" h="151">
                  <a:moveTo>
                    <a:pt x="151" y="117"/>
                  </a:moveTo>
                  <a:cubicBezTo>
                    <a:pt x="34" y="0"/>
                    <a:pt x="34" y="0"/>
                    <a:pt x="34" y="0"/>
                  </a:cubicBezTo>
                  <a:cubicBezTo>
                    <a:pt x="22" y="11"/>
                    <a:pt x="11" y="22"/>
                    <a:pt x="0" y="34"/>
                  </a:cubicBezTo>
                  <a:cubicBezTo>
                    <a:pt x="117" y="151"/>
                    <a:pt x="117" y="151"/>
                    <a:pt x="117" y="151"/>
                  </a:cubicBezTo>
                  <a:cubicBezTo>
                    <a:pt x="127" y="139"/>
                    <a:pt x="138" y="127"/>
                    <a:pt x="151" y="117"/>
                  </a:cubicBezTo>
                  <a:close/>
                </a:path>
              </a:pathLst>
            </a:custGeom>
            <a:solidFill>
              <a:srgbClr val="036EB8"/>
            </a:solidFill>
            <a:ln w="9525">
              <a:noFill/>
            </a:ln>
          </p:spPr>
          <p:txBody>
            <a:bodyPr/>
            <a:lstStyle/>
            <a:p>
              <a:endParaRPr lang="zh-CN" altLang="en-US"/>
            </a:p>
          </p:txBody>
        </p:sp>
        <p:sp>
          <p:nvSpPr>
            <p:cNvPr id="41" name="Freeform 8"/>
            <p:cNvSpPr/>
            <p:nvPr/>
          </p:nvSpPr>
          <p:spPr>
            <a:xfrm>
              <a:off x="11737" y="5112"/>
              <a:ext cx="560" cy="560"/>
            </a:xfrm>
            <a:custGeom>
              <a:avLst/>
              <a:gdLst/>
              <a:ahLst/>
              <a:cxnLst>
                <a:cxn ang="0">
                  <a:pos x="0" y="78232"/>
                </a:cxn>
                <a:cxn ang="0">
                  <a:pos x="274997" y="355600"/>
                </a:cxn>
                <a:cxn ang="0">
                  <a:pos x="355600" y="274997"/>
                </a:cxn>
                <a:cxn ang="0">
                  <a:pos x="78232" y="0"/>
                </a:cxn>
                <a:cxn ang="0">
                  <a:pos x="0" y="78232"/>
                </a:cxn>
              </a:cxnLst>
              <a:rect l="0" t="0" r="0" b="0"/>
              <a:pathLst>
                <a:path w="150" h="150">
                  <a:moveTo>
                    <a:pt x="0" y="33"/>
                  </a:moveTo>
                  <a:cubicBezTo>
                    <a:pt x="116" y="150"/>
                    <a:pt x="116" y="150"/>
                    <a:pt x="116" y="150"/>
                  </a:cubicBezTo>
                  <a:cubicBezTo>
                    <a:pt x="128" y="139"/>
                    <a:pt x="139" y="128"/>
                    <a:pt x="150" y="116"/>
                  </a:cubicBezTo>
                  <a:cubicBezTo>
                    <a:pt x="33" y="0"/>
                    <a:pt x="33" y="0"/>
                    <a:pt x="33" y="0"/>
                  </a:cubicBezTo>
                  <a:cubicBezTo>
                    <a:pt x="23" y="12"/>
                    <a:pt x="12" y="23"/>
                    <a:pt x="0" y="33"/>
                  </a:cubicBezTo>
                  <a:close/>
                </a:path>
              </a:pathLst>
            </a:custGeom>
            <a:solidFill>
              <a:srgbClr val="2EA7E0"/>
            </a:solidFill>
            <a:ln w="9525">
              <a:noFill/>
            </a:ln>
          </p:spPr>
          <p:txBody>
            <a:bodyPr/>
            <a:lstStyle/>
            <a:p>
              <a:endParaRPr lang="zh-CN" altLang="en-US"/>
            </a:p>
          </p:txBody>
        </p:sp>
        <p:sp>
          <p:nvSpPr>
            <p:cNvPr id="42" name="Freeform 9"/>
            <p:cNvSpPr/>
            <p:nvPr/>
          </p:nvSpPr>
          <p:spPr>
            <a:xfrm>
              <a:off x="9807" y="5107"/>
              <a:ext cx="562" cy="565"/>
            </a:xfrm>
            <a:custGeom>
              <a:avLst/>
              <a:gdLst/>
              <a:ahLst/>
              <a:cxnLst>
                <a:cxn ang="0">
                  <a:pos x="342994" y="68904"/>
                </a:cxn>
                <a:cxn ang="0">
                  <a:pos x="276761" y="0"/>
                </a:cxn>
                <a:cxn ang="0">
                  <a:pos x="0" y="277991"/>
                </a:cxn>
                <a:cxn ang="0">
                  <a:pos x="80426" y="358775"/>
                </a:cxn>
                <a:cxn ang="0">
                  <a:pos x="357187" y="80784"/>
                </a:cxn>
                <a:cxn ang="0">
                  <a:pos x="342994" y="68904"/>
                </a:cxn>
              </a:cxnLst>
              <a:rect l="0" t="0" r="0" b="0"/>
              <a:pathLst>
                <a:path w="151" h="151">
                  <a:moveTo>
                    <a:pt x="145" y="29"/>
                  </a:moveTo>
                  <a:cubicBezTo>
                    <a:pt x="135" y="20"/>
                    <a:pt x="126" y="11"/>
                    <a:pt x="117" y="0"/>
                  </a:cubicBezTo>
                  <a:cubicBezTo>
                    <a:pt x="0" y="117"/>
                    <a:pt x="0" y="117"/>
                    <a:pt x="0" y="117"/>
                  </a:cubicBezTo>
                  <a:cubicBezTo>
                    <a:pt x="11" y="129"/>
                    <a:pt x="22" y="140"/>
                    <a:pt x="34" y="151"/>
                  </a:cubicBezTo>
                  <a:cubicBezTo>
                    <a:pt x="151" y="34"/>
                    <a:pt x="151" y="34"/>
                    <a:pt x="151" y="34"/>
                  </a:cubicBezTo>
                  <a:cubicBezTo>
                    <a:pt x="149" y="32"/>
                    <a:pt x="147" y="31"/>
                    <a:pt x="145" y="29"/>
                  </a:cubicBezTo>
                  <a:close/>
                </a:path>
              </a:pathLst>
            </a:custGeom>
            <a:solidFill>
              <a:srgbClr val="878582"/>
            </a:solidFill>
            <a:ln w="9525">
              <a:noFill/>
            </a:ln>
          </p:spPr>
          <p:txBody>
            <a:bodyPr/>
            <a:lstStyle/>
            <a:p>
              <a:endParaRPr lang="zh-CN" altLang="en-US"/>
            </a:p>
          </p:txBody>
        </p:sp>
        <p:sp>
          <p:nvSpPr>
            <p:cNvPr id="43" name="Freeform 10"/>
            <p:cNvSpPr/>
            <p:nvPr/>
          </p:nvSpPr>
          <p:spPr>
            <a:xfrm>
              <a:off x="11727" y="3190"/>
              <a:ext cx="560" cy="560"/>
            </a:xfrm>
            <a:custGeom>
              <a:avLst/>
              <a:gdLst/>
              <a:ahLst/>
              <a:cxnLst>
                <a:cxn ang="0">
                  <a:pos x="80603" y="355600"/>
                </a:cxn>
                <a:cxn ang="0">
                  <a:pos x="355600" y="78232"/>
                </a:cxn>
                <a:cxn ang="0">
                  <a:pos x="277368" y="0"/>
                </a:cxn>
                <a:cxn ang="0">
                  <a:pos x="0" y="274997"/>
                </a:cxn>
                <a:cxn ang="0">
                  <a:pos x="80603" y="355600"/>
                </a:cxn>
              </a:cxnLst>
              <a:rect l="0" t="0" r="0" b="0"/>
              <a:pathLst>
                <a:path w="150" h="150">
                  <a:moveTo>
                    <a:pt x="34" y="150"/>
                  </a:moveTo>
                  <a:cubicBezTo>
                    <a:pt x="150" y="33"/>
                    <a:pt x="150" y="33"/>
                    <a:pt x="150" y="33"/>
                  </a:cubicBezTo>
                  <a:cubicBezTo>
                    <a:pt x="140" y="21"/>
                    <a:pt x="129" y="10"/>
                    <a:pt x="117" y="0"/>
                  </a:cubicBezTo>
                  <a:cubicBezTo>
                    <a:pt x="0" y="116"/>
                    <a:pt x="0" y="116"/>
                    <a:pt x="0" y="116"/>
                  </a:cubicBezTo>
                  <a:cubicBezTo>
                    <a:pt x="12" y="127"/>
                    <a:pt x="24" y="138"/>
                    <a:pt x="34" y="150"/>
                  </a:cubicBezTo>
                  <a:close/>
                </a:path>
              </a:pathLst>
            </a:custGeom>
            <a:solidFill>
              <a:srgbClr val="D5D5D2"/>
            </a:solidFill>
            <a:ln w="9525">
              <a:noFill/>
            </a:ln>
          </p:spPr>
          <p:txBody>
            <a:bodyPr/>
            <a:lstStyle/>
            <a:p>
              <a:endParaRPr lang="zh-CN" altLang="en-US"/>
            </a:p>
          </p:txBody>
        </p:sp>
        <p:sp>
          <p:nvSpPr>
            <p:cNvPr id="44" name="Freeform 11"/>
            <p:cNvSpPr/>
            <p:nvPr/>
          </p:nvSpPr>
          <p:spPr>
            <a:xfrm>
              <a:off x="9382" y="4337"/>
              <a:ext cx="620" cy="175"/>
            </a:xfrm>
            <a:custGeom>
              <a:avLst/>
              <a:gdLst/>
              <a:ahLst/>
              <a:cxnLst>
                <a:cxn ang="0">
                  <a:pos x="391328" y="61473"/>
                </a:cxn>
                <a:cxn ang="0">
                  <a:pos x="393700" y="0"/>
                </a:cxn>
                <a:cxn ang="0">
                  <a:pos x="2372" y="0"/>
                </a:cxn>
                <a:cxn ang="0">
                  <a:pos x="0" y="61473"/>
                </a:cxn>
                <a:cxn ang="0">
                  <a:pos x="2372" y="111125"/>
                </a:cxn>
                <a:cxn ang="0">
                  <a:pos x="393700" y="111125"/>
                </a:cxn>
                <a:cxn ang="0">
                  <a:pos x="391328" y="61473"/>
                </a:cxn>
              </a:cxnLst>
              <a:rect l="0" t="0" r="0" b="0"/>
              <a:pathLst>
                <a:path w="166" h="47">
                  <a:moveTo>
                    <a:pt x="165" y="26"/>
                  </a:moveTo>
                  <a:cubicBezTo>
                    <a:pt x="165" y="17"/>
                    <a:pt x="166" y="8"/>
                    <a:pt x="166" y="0"/>
                  </a:cubicBezTo>
                  <a:cubicBezTo>
                    <a:pt x="1" y="0"/>
                    <a:pt x="1" y="0"/>
                    <a:pt x="1" y="0"/>
                  </a:cubicBezTo>
                  <a:cubicBezTo>
                    <a:pt x="1" y="8"/>
                    <a:pt x="0" y="17"/>
                    <a:pt x="0" y="26"/>
                  </a:cubicBezTo>
                  <a:cubicBezTo>
                    <a:pt x="0" y="33"/>
                    <a:pt x="1" y="40"/>
                    <a:pt x="1" y="47"/>
                  </a:cubicBezTo>
                  <a:cubicBezTo>
                    <a:pt x="166" y="47"/>
                    <a:pt x="166" y="47"/>
                    <a:pt x="166" y="47"/>
                  </a:cubicBezTo>
                  <a:cubicBezTo>
                    <a:pt x="166" y="40"/>
                    <a:pt x="165" y="33"/>
                    <a:pt x="165" y="26"/>
                  </a:cubicBezTo>
                  <a:close/>
                </a:path>
              </a:pathLst>
            </a:custGeom>
            <a:solidFill>
              <a:srgbClr val="878582"/>
            </a:solidFill>
            <a:ln w="9525">
              <a:noFill/>
            </a:ln>
          </p:spPr>
          <p:txBody>
            <a:bodyPr/>
            <a:lstStyle/>
            <a:p>
              <a:endParaRPr lang="zh-CN" altLang="en-US"/>
            </a:p>
          </p:txBody>
        </p:sp>
        <p:sp>
          <p:nvSpPr>
            <p:cNvPr id="45" name="Freeform 12"/>
            <p:cNvSpPr/>
            <p:nvPr/>
          </p:nvSpPr>
          <p:spPr>
            <a:xfrm>
              <a:off x="12100" y="4337"/>
              <a:ext cx="620" cy="175"/>
            </a:xfrm>
            <a:custGeom>
              <a:avLst/>
              <a:gdLst/>
              <a:ahLst/>
              <a:cxnLst>
                <a:cxn ang="0">
                  <a:pos x="4743" y="61473"/>
                </a:cxn>
                <a:cxn ang="0">
                  <a:pos x="2372" y="111125"/>
                </a:cxn>
                <a:cxn ang="0">
                  <a:pos x="393700" y="111125"/>
                </a:cxn>
                <a:cxn ang="0">
                  <a:pos x="393700" y="61473"/>
                </a:cxn>
                <a:cxn ang="0">
                  <a:pos x="393700" y="0"/>
                </a:cxn>
                <a:cxn ang="0">
                  <a:pos x="0" y="0"/>
                </a:cxn>
                <a:cxn ang="0">
                  <a:pos x="4743" y="61473"/>
                </a:cxn>
              </a:cxnLst>
              <a:rect l="0" t="0" r="0" b="0"/>
              <a:pathLst>
                <a:path w="166" h="47">
                  <a:moveTo>
                    <a:pt x="2" y="26"/>
                  </a:moveTo>
                  <a:cubicBezTo>
                    <a:pt x="2" y="33"/>
                    <a:pt x="1" y="40"/>
                    <a:pt x="1" y="47"/>
                  </a:cubicBezTo>
                  <a:cubicBezTo>
                    <a:pt x="166" y="47"/>
                    <a:pt x="166" y="47"/>
                    <a:pt x="166" y="47"/>
                  </a:cubicBezTo>
                  <a:cubicBezTo>
                    <a:pt x="166" y="40"/>
                    <a:pt x="166" y="33"/>
                    <a:pt x="166" y="26"/>
                  </a:cubicBezTo>
                  <a:cubicBezTo>
                    <a:pt x="166" y="17"/>
                    <a:pt x="166" y="8"/>
                    <a:pt x="166" y="0"/>
                  </a:cubicBezTo>
                  <a:cubicBezTo>
                    <a:pt x="0" y="0"/>
                    <a:pt x="0" y="0"/>
                    <a:pt x="0" y="0"/>
                  </a:cubicBezTo>
                  <a:cubicBezTo>
                    <a:pt x="1" y="8"/>
                    <a:pt x="2" y="17"/>
                    <a:pt x="2" y="26"/>
                  </a:cubicBezTo>
                  <a:close/>
                </a:path>
              </a:pathLst>
            </a:custGeom>
            <a:solidFill>
              <a:srgbClr val="2EA7E0"/>
            </a:solidFill>
            <a:ln w="9525">
              <a:noFill/>
            </a:ln>
          </p:spPr>
          <p:txBody>
            <a:bodyPr/>
            <a:lstStyle/>
            <a:p>
              <a:endParaRPr lang="zh-CN" altLang="en-US"/>
            </a:p>
          </p:txBody>
        </p:sp>
        <p:sp>
          <p:nvSpPr>
            <p:cNvPr id="46" name="Freeform 13"/>
            <p:cNvSpPr/>
            <p:nvPr/>
          </p:nvSpPr>
          <p:spPr>
            <a:xfrm>
              <a:off x="10625" y="5445"/>
              <a:ext cx="300" cy="637"/>
            </a:xfrm>
            <a:custGeom>
              <a:avLst/>
              <a:gdLst/>
              <a:ahLst/>
              <a:cxnLst>
                <a:cxn ang="0">
                  <a:pos x="78581" y="0"/>
                </a:cxn>
                <a:cxn ang="0">
                  <a:pos x="0" y="383507"/>
                </a:cxn>
                <a:cxn ang="0">
                  <a:pos x="109538" y="404813"/>
                </a:cxn>
                <a:cxn ang="0">
                  <a:pos x="190500" y="23673"/>
                </a:cxn>
                <a:cxn ang="0">
                  <a:pos x="78581" y="0"/>
                </a:cxn>
              </a:cxnLst>
              <a:rect l="0" t="0" r="0" b="0"/>
              <a:pathLst>
                <a:path w="80" h="171">
                  <a:moveTo>
                    <a:pt x="33" y="0"/>
                  </a:moveTo>
                  <a:cubicBezTo>
                    <a:pt x="0" y="162"/>
                    <a:pt x="0" y="162"/>
                    <a:pt x="0" y="162"/>
                  </a:cubicBezTo>
                  <a:cubicBezTo>
                    <a:pt x="15" y="166"/>
                    <a:pt x="31" y="169"/>
                    <a:pt x="46" y="171"/>
                  </a:cubicBezTo>
                  <a:cubicBezTo>
                    <a:pt x="80" y="10"/>
                    <a:pt x="80" y="10"/>
                    <a:pt x="80" y="10"/>
                  </a:cubicBezTo>
                  <a:cubicBezTo>
                    <a:pt x="64" y="8"/>
                    <a:pt x="48" y="5"/>
                    <a:pt x="33" y="0"/>
                  </a:cubicBezTo>
                  <a:close/>
                </a:path>
              </a:pathLst>
            </a:custGeom>
            <a:solidFill>
              <a:srgbClr val="2EA7E0"/>
            </a:solidFill>
            <a:ln w="9525">
              <a:noFill/>
            </a:ln>
          </p:spPr>
          <p:txBody>
            <a:bodyPr/>
            <a:lstStyle/>
            <a:p>
              <a:endParaRPr lang="zh-CN" altLang="en-US"/>
            </a:p>
          </p:txBody>
        </p:sp>
        <p:sp>
          <p:nvSpPr>
            <p:cNvPr id="47" name="Freeform 14"/>
            <p:cNvSpPr/>
            <p:nvPr/>
          </p:nvSpPr>
          <p:spPr>
            <a:xfrm>
              <a:off x="11175" y="2785"/>
              <a:ext cx="295" cy="637"/>
            </a:xfrm>
            <a:custGeom>
              <a:avLst/>
              <a:gdLst/>
              <a:ahLst/>
              <a:cxnLst>
                <a:cxn ang="0">
                  <a:pos x="109075" y="404813"/>
                </a:cxn>
                <a:cxn ang="0">
                  <a:pos x="187325" y="21306"/>
                </a:cxn>
                <a:cxn ang="0">
                  <a:pos x="78250" y="0"/>
                </a:cxn>
                <a:cxn ang="0">
                  <a:pos x="0" y="383507"/>
                </a:cxn>
                <a:cxn ang="0">
                  <a:pos x="109075" y="404813"/>
                </a:cxn>
              </a:cxnLst>
              <a:rect l="0" t="0" r="0" b="0"/>
              <a:pathLst>
                <a:path w="79" h="171">
                  <a:moveTo>
                    <a:pt x="46" y="171"/>
                  </a:moveTo>
                  <a:cubicBezTo>
                    <a:pt x="79" y="9"/>
                    <a:pt x="79" y="9"/>
                    <a:pt x="79" y="9"/>
                  </a:cubicBezTo>
                  <a:cubicBezTo>
                    <a:pt x="64" y="5"/>
                    <a:pt x="49" y="2"/>
                    <a:pt x="33" y="0"/>
                  </a:cubicBezTo>
                  <a:cubicBezTo>
                    <a:pt x="0" y="162"/>
                    <a:pt x="0" y="162"/>
                    <a:pt x="0" y="162"/>
                  </a:cubicBezTo>
                  <a:cubicBezTo>
                    <a:pt x="16" y="163"/>
                    <a:pt x="31" y="166"/>
                    <a:pt x="46" y="171"/>
                  </a:cubicBezTo>
                  <a:close/>
                </a:path>
              </a:pathLst>
            </a:custGeom>
            <a:solidFill>
              <a:srgbClr val="036EB8"/>
            </a:solidFill>
            <a:ln w="9525">
              <a:noFill/>
            </a:ln>
          </p:spPr>
          <p:txBody>
            <a:bodyPr/>
            <a:lstStyle/>
            <a:p>
              <a:endParaRPr lang="zh-CN" altLang="en-US"/>
            </a:p>
          </p:txBody>
        </p:sp>
        <p:sp>
          <p:nvSpPr>
            <p:cNvPr id="48" name="Freeform 15"/>
            <p:cNvSpPr/>
            <p:nvPr/>
          </p:nvSpPr>
          <p:spPr>
            <a:xfrm>
              <a:off x="11557" y="5262"/>
              <a:ext cx="487" cy="612"/>
            </a:xfrm>
            <a:custGeom>
              <a:avLst/>
              <a:gdLst/>
              <a:ahLst/>
              <a:cxnLst>
                <a:cxn ang="0">
                  <a:pos x="0" y="61661"/>
                </a:cxn>
                <a:cxn ang="0">
                  <a:pos x="216693" y="388937"/>
                </a:cxn>
                <a:cxn ang="0">
                  <a:pos x="309562" y="327276"/>
                </a:cxn>
                <a:cxn ang="0">
                  <a:pos x="95250" y="0"/>
                </a:cxn>
                <a:cxn ang="0">
                  <a:pos x="0" y="61661"/>
                </a:cxn>
              </a:cxnLst>
              <a:rect l="0" t="0" r="0" b="0"/>
              <a:pathLst>
                <a:path w="130" h="164">
                  <a:moveTo>
                    <a:pt x="0" y="26"/>
                  </a:moveTo>
                  <a:cubicBezTo>
                    <a:pt x="91" y="164"/>
                    <a:pt x="91" y="164"/>
                    <a:pt x="91" y="164"/>
                  </a:cubicBezTo>
                  <a:cubicBezTo>
                    <a:pt x="105" y="156"/>
                    <a:pt x="118" y="147"/>
                    <a:pt x="130" y="138"/>
                  </a:cubicBezTo>
                  <a:cubicBezTo>
                    <a:pt x="40" y="0"/>
                    <a:pt x="40" y="0"/>
                    <a:pt x="40" y="0"/>
                  </a:cubicBezTo>
                  <a:cubicBezTo>
                    <a:pt x="27" y="10"/>
                    <a:pt x="14" y="19"/>
                    <a:pt x="0" y="26"/>
                  </a:cubicBezTo>
                  <a:close/>
                </a:path>
              </a:pathLst>
            </a:custGeom>
            <a:solidFill>
              <a:srgbClr val="2EA7E0"/>
            </a:solidFill>
            <a:ln w="9525">
              <a:noFill/>
            </a:ln>
          </p:spPr>
          <p:txBody>
            <a:bodyPr/>
            <a:lstStyle/>
            <a:p>
              <a:endParaRPr lang="zh-CN" altLang="en-US"/>
            </a:p>
          </p:txBody>
        </p:sp>
        <p:sp>
          <p:nvSpPr>
            <p:cNvPr id="49" name="Freeform 16"/>
            <p:cNvSpPr/>
            <p:nvPr/>
          </p:nvSpPr>
          <p:spPr>
            <a:xfrm>
              <a:off x="10065" y="2990"/>
              <a:ext cx="490" cy="612"/>
            </a:xfrm>
            <a:custGeom>
              <a:avLst/>
              <a:gdLst/>
              <a:ahLst/>
              <a:cxnLst>
                <a:cxn ang="0">
                  <a:pos x="311150" y="327277"/>
                </a:cxn>
                <a:cxn ang="0">
                  <a:pos x="95008" y="0"/>
                </a:cxn>
                <a:cxn ang="0">
                  <a:pos x="0" y="64032"/>
                </a:cxn>
                <a:cxn ang="0">
                  <a:pos x="216142" y="388938"/>
                </a:cxn>
                <a:cxn ang="0">
                  <a:pos x="311150" y="327277"/>
                </a:cxn>
              </a:cxnLst>
              <a:rect l="0" t="0" r="0" b="0"/>
              <a:pathLst>
                <a:path w="131" h="164">
                  <a:moveTo>
                    <a:pt x="131" y="138"/>
                  </a:moveTo>
                  <a:cubicBezTo>
                    <a:pt x="40" y="0"/>
                    <a:pt x="40" y="0"/>
                    <a:pt x="40" y="0"/>
                  </a:cubicBezTo>
                  <a:cubicBezTo>
                    <a:pt x="26" y="8"/>
                    <a:pt x="13" y="17"/>
                    <a:pt x="0" y="27"/>
                  </a:cubicBezTo>
                  <a:cubicBezTo>
                    <a:pt x="91" y="164"/>
                    <a:pt x="91" y="164"/>
                    <a:pt x="91" y="164"/>
                  </a:cubicBezTo>
                  <a:cubicBezTo>
                    <a:pt x="103" y="155"/>
                    <a:pt x="117" y="146"/>
                    <a:pt x="131" y="138"/>
                  </a:cubicBezTo>
                  <a:close/>
                </a:path>
              </a:pathLst>
            </a:custGeom>
            <a:solidFill>
              <a:srgbClr val="036EB8"/>
            </a:solidFill>
            <a:ln w="9525">
              <a:noFill/>
            </a:ln>
          </p:spPr>
          <p:txBody>
            <a:bodyPr/>
            <a:lstStyle/>
            <a:p>
              <a:endParaRPr lang="zh-CN" altLang="en-US"/>
            </a:p>
          </p:txBody>
        </p:sp>
        <p:sp>
          <p:nvSpPr>
            <p:cNvPr id="50" name="Freeform 17"/>
            <p:cNvSpPr/>
            <p:nvPr/>
          </p:nvSpPr>
          <p:spPr>
            <a:xfrm>
              <a:off x="9610" y="4932"/>
              <a:ext cx="610" cy="490"/>
            </a:xfrm>
            <a:custGeom>
              <a:avLst/>
              <a:gdLst/>
              <a:ahLst/>
              <a:cxnLst>
                <a:cxn ang="0">
                  <a:pos x="325941" y="0"/>
                </a:cxn>
                <a:cxn ang="0">
                  <a:pos x="0" y="216142"/>
                </a:cxn>
                <a:cxn ang="0">
                  <a:pos x="61409" y="311150"/>
                </a:cxn>
                <a:cxn ang="0">
                  <a:pos x="387350" y="95008"/>
                </a:cxn>
                <a:cxn ang="0">
                  <a:pos x="325941" y="0"/>
                </a:cxn>
              </a:cxnLst>
              <a:rect l="0" t="0" r="0" b="0"/>
              <a:pathLst>
                <a:path w="164" h="131">
                  <a:moveTo>
                    <a:pt x="138" y="0"/>
                  </a:moveTo>
                  <a:cubicBezTo>
                    <a:pt x="0" y="91"/>
                    <a:pt x="0" y="91"/>
                    <a:pt x="0" y="91"/>
                  </a:cubicBezTo>
                  <a:cubicBezTo>
                    <a:pt x="8" y="105"/>
                    <a:pt x="16" y="118"/>
                    <a:pt x="26" y="131"/>
                  </a:cubicBezTo>
                  <a:cubicBezTo>
                    <a:pt x="164" y="40"/>
                    <a:pt x="164" y="40"/>
                    <a:pt x="164" y="40"/>
                  </a:cubicBezTo>
                  <a:cubicBezTo>
                    <a:pt x="154" y="27"/>
                    <a:pt x="146" y="14"/>
                    <a:pt x="138" y="0"/>
                  </a:cubicBezTo>
                  <a:close/>
                </a:path>
              </a:pathLst>
            </a:custGeom>
            <a:solidFill>
              <a:srgbClr val="878582"/>
            </a:solidFill>
            <a:ln w="9525">
              <a:noFill/>
            </a:ln>
          </p:spPr>
          <p:txBody>
            <a:bodyPr/>
            <a:lstStyle/>
            <a:p>
              <a:endParaRPr lang="zh-CN" altLang="en-US"/>
            </a:p>
          </p:txBody>
        </p:sp>
        <p:sp>
          <p:nvSpPr>
            <p:cNvPr id="51" name="Freeform 18"/>
            <p:cNvSpPr/>
            <p:nvPr/>
          </p:nvSpPr>
          <p:spPr>
            <a:xfrm>
              <a:off x="11877" y="3437"/>
              <a:ext cx="610" cy="490"/>
            </a:xfrm>
            <a:custGeom>
              <a:avLst/>
              <a:gdLst/>
              <a:ahLst/>
              <a:cxnLst>
                <a:cxn ang="0">
                  <a:pos x="61409" y="311150"/>
                </a:cxn>
                <a:cxn ang="0">
                  <a:pos x="387350" y="95008"/>
                </a:cxn>
                <a:cxn ang="0">
                  <a:pos x="325941" y="0"/>
                </a:cxn>
                <a:cxn ang="0">
                  <a:pos x="0" y="216142"/>
                </a:cxn>
                <a:cxn ang="0">
                  <a:pos x="61409" y="311150"/>
                </a:cxn>
              </a:cxnLst>
              <a:rect l="0" t="0" r="0" b="0"/>
              <a:pathLst>
                <a:path w="164" h="131">
                  <a:moveTo>
                    <a:pt x="26" y="131"/>
                  </a:moveTo>
                  <a:cubicBezTo>
                    <a:pt x="164" y="40"/>
                    <a:pt x="164" y="40"/>
                    <a:pt x="164" y="40"/>
                  </a:cubicBezTo>
                  <a:cubicBezTo>
                    <a:pt x="156" y="26"/>
                    <a:pt x="147" y="13"/>
                    <a:pt x="138" y="0"/>
                  </a:cubicBezTo>
                  <a:cubicBezTo>
                    <a:pt x="0" y="91"/>
                    <a:pt x="0" y="91"/>
                    <a:pt x="0" y="91"/>
                  </a:cubicBezTo>
                  <a:cubicBezTo>
                    <a:pt x="10" y="104"/>
                    <a:pt x="19" y="117"/>
                    <a:pt x="26" y="131"/>
                  </a:cubicBezTo>
                  <a:close/>
                </a:path>
              </a:pathLst>
            </a:custGeom>
            <a:solidFill>
              <a:srgbClr val="D5D5D2"/>
            </a:solidFill>
            <a:ln w="9525">
              <a:noFill/>
            </a:ln>
          </p:spPr>
          <p:txBody>
            <a:bodyPr/>
            <a:lstStyle/>
            <a:p>
              <a:endParaRPr lang="zh-CN" altLang="en-US"/>
            </a:p>
          </p:txBody>
        </p:sp>
        <p:sp>
          <p:nvSpPr>
            <p:cNvPr id="52" name="Freeform 19"/>
            <p:cNvSpPr/>
            <p:nvPr/>
          </p:nvSpPr>
          <p:spPr>
            <a:xfrm>
              <a:off x="12062" y="4552"/>
              <a:ext cx="642" cy="297"/>
            </a:xfrm>
            <a:custGeom>
              <a:avLst/>
              <a:gdLst/>
              <a:ahLst/>
              <a:cxnLst>
                <a:cxn ang="0">
                  <a:pos x="0" y="110986"/>
                </a:cxn>
                <a:cxn ang="0">
                  <a:pos x="384267" y="188912"/>
                </a:cxn>
                <a:cxn ang="0">
                  <a:pos x="407987" y="80288"/>
                </a:cxn>
                <a:cxn ang="0">
                  <a:pos x="23720" y="0"/>
                </a:cxn>
                <a:cxn ang="0">
                  <a:pos x="0" y="110986"/>
                </a:cxn>
              </a:cxnLst>
              <a:rect l="0" t="0" r="0" b="0"/>
              <a:pathLst>
                <a:path w="172" h="80">
                  <a:moveTo>
                    <a:pt x="0" y="47"/>
                  </a:moveTo>
                  <a:cubicBezTo>
                    <a:pt x="162" y="80"/>
                    <a:pt x="162" y="80"/>
                    <a:pt x="162" y="80"/>
                  </a:cubicBezTo>
                  <a:cubicBezTo>
                    <a:pt x="166" y="65"/>
                    <a:pt x="169" y="49"/>
                    <a:pt x="172" y="34"/>
                  </a:cubicBezTo>
                  <a:cubicBezTo>
                    <a:pt x="10" y="0"/>
                    <a:pt x="10" y="0"/>
                    <a:pt x="10" y="0"/>
                  </a:cubicBezTo>
                  <a:cubicBezTo>
                    <a:pt x="8" y="16"/>
                    <a:pt x="5" y="32"/>
                    <a:pt x="0" y="47"/>
                  </a:cubicBezTo>
                  <a:close/>
                </a:path>
              </a:pathLst>
            </a:custGeom>
            <a:solidFill>
              <a:srgbClr val="2EA7E0"/>
            </a:solidFill>
            <a:ln w="9525">
              <a:noFill/>
            </a:ln>
          </p:spPr>
          <p:txBody>
            <a:bodyPr/>
            <a:lstStyle/>
            <a:p>
              <a:endParaRPr lang="zh-CN" altLang="en-US"/>
            </a:p>
          </p:txBody>
        </p:sp>
        <p:sp>
          <p:nvSpPr>
            <p:cNvPr id="53" name="Freeform 20"/>
            <p:cNvSpPr/>
            <p:nvPr/>
          </p:nvSpPr>
          <p:spPr>
            <a:xfrm>
              <a:off x="9402" y="4005"/>
              <a:ext cx="640" cy="297"/>
            </a:xfrm>
            <a:custGeom>
              <a:avLst/>
              <a:gdLst/>
              <a:ahLst/>
              <a:cxnLst>
                <a:cxn ang="0">
                  <a:pos x="406400" y="78913"/>
                </a:cxn>
                <a:cxn ang="0">
                  <a:pos x="23766" y="0"/>
                </a:cxn>
                <a:cxn ang="0">
                  <a:pos x="0" y="110000"/>
                </a:cxn>
                <a:cxn ang="0">
                  <a:pos x="385011" y="188913"/>
                </a:cxn>
                <a:cxn ang="0">
                  <a:pos x="406400" y="78913"/>
                </a:cxn>
              </a:cxnLst>
              <a:rect l="0" t="0" r="0" b="0"/>
              <a:pathLst>
                <a:path w="171" h="79">
                  <a:moveTo>
                    <a:pt x="171" y="33"/>
                  </a:moveTo>
                  <a:cubicBezTo>
                    <a:pt x="10" y="0"/>
                    <a:pt x="10" y="0"/>
                    <a:pt x="10" y="0"/>
                  </a:cubicBezTo>
                  <a:cubicBezTo>
                    <a:pt x="5" y="15"/>
                    <a:pt x="2" y="30"/>
                    <a:pt x="0" y="46"/>
                  </a:cubicBezTo>
                  <a:cubicBezTo>
                    <a:pt x="162" y="79"/>
                    <a:pt x="162" y="79"/>
                    <a:pt x="162" y="79"/>
                  </a:cubicBezTo>
                  <a:cubicBezTo>
                    <a:pt x="164" y="63"/>
                    <a:pt x="167" y="48"/>
                    <a:pt x="171" y="33"/>
                  </a:cubicBezTo>
                  <a:close/>
                </a:path>
              </a:pathLst>
            </a:custGeom>
            <a:solidFill>
              <a:srgbClr val="036EB8"/>
            </a:solidFill>
            <a:ln w="9525">
              <a:noFill/>
            </a:ln>
          </p:spPr>
          <p:txBody>
            <a:bodyPr/>
            <a:lstStyle/>
            <a:p>
              <a:endParaRPr lang="zh-CN" altLang="en-US"/>
            </a:p>
          </p:txBody>
        </p:sp>
        <p:sp>
          <p:nvSpPr>
            <p:cNvPr id="54" name="Freeform 21"/>
            <p:cNvSpPr/>
            <p:nvPr/>
          </p:nvSpPr>
          <p:spPr>
            <a:xfrm>
              <a:off x="11382" y="2865"/>
              <a:ext cx="407" cy="635"/>
            </a:xfrm>
            <a:custGeom>
              <a:avLst/>
              <a:gdLst/>
              <a:ahLst/>
              <a:cxnLst>
                <a:cxn ang="0">
                  <a:pos x="102080" y="403225"/>
                </a:cxn>
                <a:cxn ang="0">
                  <a:pos x="258762" y="45066"/>
                </a:cxn>
                <a:cxn ang="0">
                  <a:pos x="154308" y="0"/>
                </a:cxn>
                <a:cxn ang="0">
                  <a:pos x="0" y="360531"/>
                </a:cxn>
                <a:cxn ang="0">
                  <a:pos x="102080" y="403225"/>
                </a:cxn>
              </a:cxnLst>
              <a:rect l="0" t="0" r="0" b="0"/>
              <a:pathLst>
                <a:path w="109" h="170">
                  <a:moveTo>
                    <a:pt x="43" y="170"/>
                  </a:moveTo>
                  <a:cubicBezTo>
                    <a:pt x="109" y="19"/>
                    <a:pt x="109" y="19"/>
                    <a:pt x="109" y="19"/>
                  </a:cubicBezTo>
                  <a:cubicBezTo>
                    <a:pt x="95" y="12"/>
                    <a:pt x="80" y="6"/>
                    <a:pt x="65" y="0"/>
                  </a:cubicBezTo>
                  <a:cubicBezTo>
                    <a:pt x="0" y="152"/>
                    <a:pt x="0" y="152"/>
                    <a:pt x="0" y="152"/>
                  </a:cubicBezTo>
                  <a:cubicBezTo>
                    <a:pt x="15" y="157"/>
                    <a:pt x="29" y="163"/>
                    <a:pt x="43" y="170"/>
                  </a:cubicBezTo>
                  <a:close/>
                </a:path>
              </a:pathLst>
            </a:custGeom>
            <a:solidFill>
              <a:srgbClr val="036EB8"/>
            </a:solidFill>
            <a:ln w="9525">
              <a:noFill/>
            </a:ln>
          </p:spPr>
          <p:txBody>
            <a:bodyPr/>
            <a:lstStyle/>
            <a:p>
              <a:endParaRPr lang="zh-CN" altLang="en-US"/>
            </a:p>
          </p:txBody>
        </p:sp>
        <p:sp>
          <p:nvSpPr>
            <p:cNvPr id="55" name="Freeform 22"/>
            <p:cNvSpPr/>
            <p:nvPr/>
          </p:nvSpPr>
          <p:spPr>
            <a:xfrm>
              <a:off x="10305" y="5360"/>
              <a:ext cx="405" cy="637"/>
            </a:xfrm>
            <a:custGeom>
              <a:avLst/>
              <a:gdLst/>
              <a:ahLst/>
              <a:cxnLst>
                <a:cxn ang="0">
                  <a:pos x="155721" y="0"/>
                </a:cxn>
                <a:cxn ang="0">
                  <a:pos x="0" y="359834"/>
                </a:cxn>
                <a:cxn ang="0">
                  <a:pos x="103814" y="404813"/>
                </a:cxn>
                <a:cxn ang="0">
                  <a:pos x="257175" y="47347"/>
                </a:cxn>
                <a:cxn ang="0">
                  <a:pos x="155721" y="0"/>
                </a:cxn>
              </a:cxnLst>
              <a:rect l="0" t="0" r="0" b="0"/>
              <a:pathLst>
                <a:path w="109" h="171">
                  <a:moveTo>
                    <a:pt x="66" y="0"/>
                  </a:moveTo>
                  <a:cubicBezTo>
                    <a:pt x="0" y="152"/>
                    <a:pt x="0" y="152"/>
                    <a:pt x="0" y="152"/>
                  </a:cubicBezTo>
                  <a:cubicBezTo>
                    <a:pt x="14" y="159"/>
                    <a:pt x="29" y="166"/>
                    <a:pt x="44" y="171"/>
                  </a:cubicBezTo>
                  <a:cubicBezTo>
                    <a:pt x="109" y="20"/>
                    <a:pt x="109" y="20"/>
                    <a:pt x="109" y="20"/>
                  </a:cubicBezTo>
                  <a:cubicBezTo>
                    <a:pt x="94" y="14"/>
                    <a:pt x="80" y="8"/>
                    <a:pt x="66" y="0"/>
                  </a:cubicBezTo>
                  <a:close/>
                </a:path>
              </a:pathLst>
            </a:custGeom>
            <a:solidFill>
              <a:srgbClr val="878582"/>
            </a:solidFill>
            <a:ln w="9525">
              <a:noFill/>
            </a:ln>
          </p:spPr>
          <p:txBody>
            <a:bodyPr/>
            <a:lstStyle/>
            <a:p>
              <a:endParaRPr lang="zh-CN" altLang="en-US"/>
            </a:p>
          </p:txBody>
        </p:sp>
        <p:sp>
          <p:nvSpPr>
            <p:cNvPr id="56" name="Freeform 23"/>
            <p:cNvSpPr/>
            <p:nvPr/>
          </p:nvSpPr>
          <p:spPr>
            <a:xfrm>
              <a:off x="10355" y="2850"/>
              <a:ext cx="392" cy="640"/>
            </a:xfrm>
            <a:custGeom>
              <a:avLst/>
              <a:gdLst/>
              <a:ahLst/>
              <a:cxnLst>
                <a:cxn ang="0">
                  <a:pos x="249238" y="363621"/>
                </a:cxn>
                <a:cxn ang="0">
                  <a:pos x="106816" y="0"/>
                </a:cxn>
                <a:cxn ang="0">
                  <a:pos x="0" y="40402"/>
                </a:cxn>
                <a:cxn ang="0">
                  <a:pos x="144795" y="406400"/>
                </a:cxn>
                <a:cxn ang="0">
                  <a:pos x="249238" y="363621"/>
                </a:cxn>
              </a:cxnLst>
              <a:rect l="0" t="0" r="0" b="0"/>
              <a:pathLst>
                <a:path w="105" h="171">
                  <a:moveTo>
                    <a:pt x="105" y="153"/>
                  </a:moveTo>
                  <a:cubicBezTo>
                    <a:pt x="45" y="0"/>
                    <a:pt x="45" y="0"/>
                    <a:pt x="45" y="0"/>
                  </a:cubicBezTo>
                  <a:cubicBezTo>
                    <a:pt x="29" y="5"/>
                    <a:pt x="15" y="11"/>
                    <a:pt x="0" y="17"/>
                  </a:cubicBezTo>
                  <a:cubicBezTo>
                    <a:pt x="61" y="171"/>
                    <a:pt x="61" y="171"/>
                    <a:pt x="61" y="171"/>
                  </a:cubicBezTo>
                  <a:cubicBezTo>
                    <a:pt x="75" y="164"/>
                    <a:pt x="90" y="158"/>
                    <a:pt x="105" y="153"/>
                  </a:cubicBezTo>
                  <a:close/>
                </a:path>
              </a:pathLst>
            </a:custGeom>
            <a:solidFill>
              <a:srgbClr val="036EB8"/>
            </a:solidFill>
            <a:ln w="9525">
              <a:noFill/>
            </a:ln>
          </p:spPr>
          <p:txBody>
            <a:bodyPr/>
            <a:lstStyle/>
            <a:p>
              <a:endParaRPr lang="zh-CN" altLang="en-US"/>
            </a:p>
          </p:txBody>
        </p:sp>
        <p:sp>
          <p:nvSpPr>
            <p:cNvPr id="57" name="Freeform 24"/>
            <p:cNvSpPr/>
            <p:nvPr/>
          </p:nvSpPr>
          <p:spPr>
            <a:xfrm>
              <a:off x="11360" y="5377"/>
              <a:ext cx="392" cy="640"/>
            </a:xfrm>
            <a:custGeom>
              <a:avLst/>
              <a:gdLst/>
              <a:ahLst/>
              <a:cxnLst>
                <a:cxn ang="0">
                  <a:pos x="0" y="42779"/>
                </a:cxn>
                <a:cxn ang="0">
                  <a:pos x="142422" y="406400"/>
                </a:cxn>
                <a:cxn ang="0">
                  <a:pos x="249238" y="365998"/>
                </a:cxn>
                <a:cxn ang="0">
                  <a:pos x="104443" y="0"/>
                </a:cxn>
                <a:cxn ang="0">
                  <a:pos x="0" y="42779"/>
                </a:cxn>
              </a:cxnLst>
              <a:rect l="0" t="0" r="0" b="0"/>
              <a:pathLst>
                <a:path w="105" h="171">
                  <a:moveTo>
                    <a:pt x="0" y="18"/>
                  </a:moveTo>
                  <a:cubicBezTo>
                    <a:pt x="60" y="171"/>
                    <a:pt x="60" y="171"/>
                    <a:pt x="60" y="171"/>
                  </a:cubicBezTo>
                  <a:cubicBezTo>
                    <a:pt x="75" y="166"/>
                    <a:pt x="90" y="160"/>
                    <a:pt x="105" y="154"/>
                  </a:cubicBezTo>
                  <a:cubicBezTo>
                    <a:pt x="44" y="0"/>
                    <a:pt x="44" y="0"/>
                    <a:pt x="44" y="0"/>
                  </a:cubicBezTo>
                  <a:cubicBezTo>
                    <a:pt x="30" y="7"/>
                    <a:pt x="15" y="13"/>
                    <a:pt x="0" y="18"/>
                  </a:cubicBezTo>
                  <a:close/>
                </a:path>
              </a:pathLst>
            </a:custGeom>
            <a:solidFill>
              <a:srgbClr val="2EA7E0"/>
            </a:solidFill>
            <a:ln w="9525">
              <a:noFill/>
            </a:ln>
          </p:spPr>
          <p:txBody>
            <a:bodyPr/>
            <a:lstStyle/>
            <a:p>
              <a:endParaRPr lang="zh-CN" altLang="en-US"/>
            </a:p>
          </p:txBody>
        </p:sp>
        <p:sp>
          <p:nvSpPr>
            <p:cNvPr id="58" name="Freeform 25"/>
            <p:cNvSpPr/>
            <p:nvPr/>
          </p:nvSpPr>
          <p:spPr>
            <a:xfrm>
              <a:off x="9467" y="4735"/>
              <a:ext cx="637" cy="392"/>
            </a:xfrm>
            <a:custGeom>
              <a:avLst/>
              <a:gdLst/>
              <a:ahLst/>
              <a:cxnLst>
                <a:cxn ang="0">
                  <a:pos x="364568" y="0"/>
                </a:cxn>
                <a:cxn ang="0">
                  <a:pos x="0" y="144795"/>
                </a:cxn>
                <a:cxn ang="0">
                  <a:pos x="40244" y="249238"/>
                </a:cxn>
                <a:cxn ang="0">
                  <a:pos x="404812" y="104443"/>
                </a:cxn>
                <a:cxn ang="0">
                  <a:pos x="364568" y="0"/>
                </a:cxn>
              </a:cxnLst>
              <a:rect l="0" t="0" r="0" b="0"/>
              <a:pathLst>
                <a:path w="171" h="105">
                  <a:moveTo>
                    <a:pt x="154" y="0"/>
                  </a:moveTo>
                  <a:cubicBezTo>
                    <a:pt x="0" y="61"/>
                    <a:pt x="0" y="61"/>
                    <a:pt x="0" y="61"/>
                  </a:cubicBezTo>
                  <a:cubicBezTo>
                    <a:pt x="5" y="76"/>
                    <a:pt x="11" y="90"/>
                    <a:pt x="17" y="105"/>
                  </a:cubicBezTo>
                  <a:cubicBezTo>
                    <a:pt x="171" y="44"/>
                    <a:pt x="171" y="44"/>
                    <a:pt x="171" y="44"/>
                  </a:cubicBezTo>
                  <a:cubicBezTo>
                    <a:pt x="164" y="30"/>
                    <a:pt x="159" y="15"/>
                    <a:pt x="154" y="0"/>
                  </a:cubicBezTo>
                  <a:close/>
                </a:path>
              </a:pathLst>
            </a:custGeom>
            <a:solidFill>
              <a:srgbClr val="878582"/>
            </a:solidFill>
            <a:ln w="9525">
              <a:noFill/>
            </a:ln>
          </p:spPr>
          <p:txBody>
            <a:bodyPr/>
            <a:lstStyle/>
            <a:p>
              <a:endParaRPr lang="zh-CN" altLang="en-US"/>
            </a:p>
          </p:txBody>
        </p:sp>
        <p:sp>
          <p:nvSpPr>
            <p:cNvPr id="59" name="Freeform 26"/>
            <p:cNvSpPr/>
            <p:nvPr/>
          </p:nvSpPr>
          <p:spPr>
            <a:xfrm>
              <a:off x="11992" y="3732"/>
              <a:ext cx="637" cy="392"/>
            </a:xfrm>
            <a:custGeom>
              <a:avLst/>
              <a:gdLst/>
              <a:ahLst/>
              <a:cxnLst>
                <a:cxn ang="0">
                  <a:pos x="16571" y="178026"/>
                </a:cxn>
                <a:cxn ang="0">
                  <a:pos x="42612" y="249237"/>
                </a:cxn>
                <a:cxn ang="0">
                  <a:pos x="404812" y="104442"/>
                </a:cxn>
                <a:cxn ang="0">
                  <a:pos x="374037" y="23737"/>
                </a:cxn>
                <a:cxn ang="0">
                  <a:pos x="364568" y="0"/>
                </a:cxn>
                <a:cxn ang="0">
                  <a:pos x="0" y="144795"/>
                </a:cxn>
                <a:cxn ang="0">
                  <a:pos x="16571" y="178026"/>
                </a:cxn>
              </a:cxnLst>
              <a:rect l="0" t="0" r="0" b="0"/>
              <a:pathLst>
                <a:path w="171" h="105">
                  <a:moveTo>
                    <a:pt x="7" y="75"/>
                  </a:moveTo>
                  <a:cubicBezTo>
                    <a:pt x="11" y="85"/>
                    <a:pt x="15" y="95"/>
                    <a:pt x="18" y="105"/>
                  </a:cubicBezTo>
                  <a:cubicBezTo>
                    <a:pt x="171" y="44"/>
                    <a:pt x="171" y="44"/>
                    <a:pt x="171" y="44"/>
                  </a:cubicBezTo>
                  <a:cubicBezTo>
                    <a:pt x="167" y="32"/>
                    <a:pt x="163" y="21"/>
                    <a:pt x="158" y="10"/>
                  </a:cubicBezTo>
                  <a:cubicBezTo>
                    <a:pt x="157" y="6"/>
                    <a:pt x="155" y="3"/>
                    <a:pt x="154" y="0"/>
                  </a:cubicBezTo>
                  <a:cubicBezTo>
                    <a:pt x="0" y="61"/>
                    <a:pt x="0" y="61"/>
                    <a:pt x="0" y="61"/>
                  </a:cubicBezTo>
                  <a:cubicBezTo>
                    <a:pt x="3" y="65"/>
                    <a:pt x="5" y="70"/>
                    <a:pt x="7" y="75"/>
                  </a:cubicBezTo>
                  <a:close/>
                </a:path>
              </a:pathLst>
            </a:custGeom>
            <a:solidFill>
              <a:srgbClr val="D5D5D2"/>
            </a:solidFill>
            <a:ln w="9525">
              <a:noFill/>
            </a:ln>
          </p:spPr>
          <p:txBody>
            <a:bodyPr/>
            <a:lstStyle/>
            <a:p>
              <a:endParaRPr lang="zh-CN" altLang="en-US"/>
            </a:p>
          </p:txBody>
        </p:sp>
        <p:sp>
          <p:nvSpPr>
            <p:cNvPr id="60" name="Freeform 27"/>
            <p:cNvSpPr/>
            <p:nvPr/>
          </p:nvSpPr>
          <p:spPr>
            <a:xfrm>
              <a:off x="11985" y="4765"/>
              <a:ext cx="635" cy="407"/>
            </a:xfrm>
            <a:custGeom>
              <a:avLst/>
              <a:gdLst/>
              <a:ahLst/>
              <a:cxnLst>
                <a:cxn ang="0">
                  <a:pos x="0" y="104455"/>
                </a:cxn>
                <a:cxn ang="0">
                  <a:pos x="358159" y="258763"/>
                </a:cxn>
                <a:cxn ang="0">
                  <a:pos x="403225" y="154308"/>
                </a:cxn>
                <a:cxn ang="0">
                  <a:pos x="42694" y="0"/>
                </a:cxn>
                <a:cxn ang="0">
                  <a:pos x="0" y="104455"/>
                </a:cxn>
              </a:cxnLst>
              <a:rect l="0" t="0" r="0" b="0"/>
              <a:pathLst>
                <a:path w="170" h="109">
                  <a:moveTo>
                    <a:pt x="0" y="44"/>
                  </a:moveTo>
                  <a:cubicBezTo>
                    <a:pt x="151" y="109"/>
                    <a:pt x="151" y="109"/>
                    <a:pt x="151" y="109"/>
                  </a:cubicBezTo>
                  <a:cubicBezTo>
                    <a:pt x="158" y="95"/>
                    <a:pt x="165" y="80"/>
                    <a:pt x="170" y="65"/>
                  </a:cubicBezTo>
                  <a:cubicBezTo>
                    <a:pt x="18" y="0"/>
                    <a:pt x="18" y="0"/>
                    <a:pt x="18" y="0"/>
                  </a:cubicBezTo>
                  <a:cubicBezTo>
                    <a:pt x="13" y="15"/>
                    <a:pt x="7" y="30"/>
                    <a:pt x="0" y="44"/>
                  </a:cubicBezTo>
                  <a:close/>
                </a:path>
              </a:pathLst>
            </a:custGeom>
            <a:solidFill>
              <a:srgbClr val="2EA7E0"/>
            </a:solidFill>
            <a:ln w="9525">
              <a:noFill/>
            </a:ln>
          </p:spPr>
          <p:txBody>
            <a:bodyPr/>
            <a:lstStyle/>
            <a:p>
              <a:endParaRPr lang="zh-CN" altLang="en-US"/>
            </a:p>
          </p:txBody>
        </p:sp>
        <p:sp>
          <p:nvSpPr>
            <p:cNvPr id="61" name="Freeform 28"/>
            <p:cNvSpPr/>
            <p:nvPr/>
          </p:nvSpPr>
          <p:spPr>
            <a:xfrm>
              <a:off x="9490" y="3685"/>
              <a:ext cx="637" cy="407"/>
            </a:xfrm>
            <a:custGeom>
              <a:avLst/>
              <a:gdLst/>
              <a:ahLst/>
              <a:cxnLst>
                <a:cxn ang="0">
                  <a:pos x="376405" y="211284"/>
                </a:cxn>
                <a:cxn ang="0">
                  <a:pos x="404813" y="156682"/>
                </a:cxn>
                <a:cxn ang="0">
                  <a:pos x="44979" y="0"/>
                </a:cxn>
                <a:cxn ang="0">
                  <a:pos x="18939" y="56975"/>
                </a:cxn>
                <a:cxn ang="0">
                  <a:pos x="0" y="104455"/>
                </a:cxn>
                <a:cxn ang="0">
                  <a:pos x="359834" y="258763"/>
                </a:cxn>
                <a:cxn ang="0">
                  <a:pos x="376405" y="211284"/>
                </a:cxn>
              </a:cxnLst>
              <a:rect l="0" t="0" r="0" b="0"/>
              <a:pathLst>
                <a:path w="171" h="109">
                  <a:moveTo>
                    <a:pt x="159" y="89"/>
                  </a:moveTo>
                  <a:cubicBezTo>
                    <a:pt x="163" y="81"/>
                    <a:pt x="166" y="74"/>
                    <a:pt x="171" y="66"/>
                  </a:cubicBezTo>
                  <a:cubicBezTo>
                    <a:pt x="19" y="0"/>
                    <a:pt x="19" y="0"/>
                    <a:pt x="19" y="0"/>
                  </a:cubicBezTo>
                  <a:cubicBezTo>
                    <a:pt x="15" y="8"/>
                    <a:pt x="11" y="16"/>
                    <a:pt x="8" y="24"/>
                  </a:cubicBezTo>
                  <a:cubicBezTo>
                    <a:pt x="5" y="31"/>
                    <a:pt x="2" y="37"/>
                    <a:pt x="0" y="44"/>
                  </a:cubicBezTo>
                  <a:cubicBezTo>
                    <a:pt x="152" y="109"/>
                    <a:pt x="152" y="109"/>
                    <a:pt x="152" y="109"/>
                  </a:cubicBezTo>
                  <a:cubicBezTo>
                    <a:pt x="154" y="103"/>
                    <a:pt x="156" y="96"/>
                    <a:pt x="159" y="89"/>
                  </a:cubicBezTo>
                  <a:close/>
                </a:path>
              </a:pathLst>
            </a:custGeom>
            <a:solidFill>
              <a:srgbClr val="036EB8"/>
            </a:solidFill>
            <a:ln w="9525">
              <a:noFill/>
            </a:ln>
          </p:spPr>
          <p:txBody>
            <a:bodyPr/>
            <a:lstStyle/>
            <a:p>
              <a:endParaRPr lang="zh-CN" altLang="en-US"/>
            </a:p>
          </p:txBody>
        </p:sp>
        <p:sp>
          <p:nvSpPr>
            <p:cNvPr id="62" name="Freeform 29"/>
            <p:cNvSpPr/>
            <p:nvPr/>
          </p:nvSpPr>
          <p:spPr>
            <a:xfrm>
              <a:off x="11562" y="3005"/>
              <a:ext cx="495" cy="607"/>
            </a:xfrm>
            <a:custGeom>
              <a:avLst/>
              <a:gdLst/>
              <a:ahLst/>
              <a:cxnLst>
                <a:cxn ang="0">
                  <a:pos x="28360" y="338430"/>
                </a:cxn>
                <a:cxn ang="0">
                  <a:pos x="94534" y="385763"/>
                </a:cxn>
                <a:cxn ang="0">
                  <a:pos x="314325" y="63899"/>
                </a:cxn>
                <a:cxn ang="0">
                  <a:pos x="243425" y="14200"/>
                </a:cxn>
                <a:cxn ang="0">
                  <a:pos x="219791" y="0"/>
                </a:cxn>
                <a:cxn ang="0">
                  <a:pos x="0" y="321864"/>
                </a:cxn>
                <a:cxn ang="0">
                  <a:pos x="28360" y="338430"/>
                </a:cxn>
              </a:cxnLst>
              <a:rect l="0" t="0" r="0" b="0"/>
              <a:pathLst>
                <a:path w="133" h="163">
                  <a:moveTo>
                    <a:pt x="12" y="143"/>
                  </a:moveTo>
                  <a:cubicBezTo>
                    <a:pt x="22" y="149"/>
                    <a:pt x="31" y="156"/>
                    <a:pt x="40" y="163"/>
                  </a:cubicBezTo>
                  <a:cubicBezTo>
                    <a:pt x="133" y="27"/>
                    <a:pt x="133" y="27"/>
                    <a:pt x="133" y="27"/>
                  </a:cubicBezTo>
                  <a:cubicBezTo>
                    <a:pt x="123" y="19"/>
                    <a:pt x="113" y="12"/>
                    <a:pt x="103" y="6"/>
                  </a:cubicBezTo>
                  <a:cubicBezTo>
                    <a:pt x="100" y="4"/>
                    <a:pt x="97" y="2"/>
                    <a:pt x="93" y="0"/>
                  </a:cubicBezTo>
                  <a:cubicBezTo>
                    <a:pt x="0" y="136"/>
                    <a:pt x="0" y="136"/>
                    <a:pt x="0" y="136"/>
                  </a:cubicBezTo>
                  <a:cubicBezTo>
                    <a:pt x="4" y="139"/>
                    <a:pt x="8" y="141"/>
                    <a:pt x="12" y="143"/>
                  </a:cubicBezTo>
                  <a:close/>
                </a:path>
              </a:pathLst>
            </a:custGeom>
            <a:solidFill>
              <a:srgbClr val="D5D5D2"/>
            </a:solidFill>
            <a:ln w="9525">
              <a:noFill/>
            </a:ln>
          </p:spPr>
          <p:txBody>
            <a:bodyPr/>
            <a:lstStyle/>
            <a:p>
              <a:endParaRPr lang="zh-CN" altLang="en-US"/>
            </a:p>
          </p:txBody>
        </p:sp>
        <p:sp>
          <p:nvSpPr>
            <p:cNvPr id="63" name="Freeform 30"/>
            <p:cNvSpPr/>
            <p:nvPr/>
          </p:nvSpPr>
          <p:spPr>
            <a:xfrm>
              <a:off x="10035" y="5247"/>
              <a:ext cx="492" cy="612"/>
            </a:xfrm>
            <a:custGeom>
              <a:avLst/>
              <a:gdLst/>
              <a:ahLst/>
              <a:cxnLst>
                <a:cxn ang="0">
                  <a:pos x="220338" y="0"/>
                </a:cxn>
                <a:cxn ang="0">
                  <a:pos x="0" y="324905"/>
                </a:cxn>
                <a:cxn ang="0">
                  <a:pos x="92400" y="388937"/>
                </a:cxn>
                <a:cxn ang="0">
                  <a:pos x="312738" y="64032"/>
                </a:cxn>
                <a:cxn ang="0">
                  <a:pos x="220338" y="0"/>
                </a:cxn>
              </a:cxnLst>
              <a:rect l="0" t="0" r="0" b="0"/>
              <a:pathLst>
                <a:path w="132" h="164">
                  <a:moveTo>
                    <a:pt x="93" y="0"/>
                  </a:moveTo>
                  <a:cubicBezTo>
                    <a:pt x="0" y="137"/>
                    <a:pt x="0" y="137"/>
                    <a:pt x="0" y="137"/>
                  </a:cubicBezTo>
                  <a:cubicBezTo>
                    <a:pt x="12" y="146"/>
                    <a:pt x="25" y="156"/>
                    <a:pt x="39" y="164"/>
                  </a:cubicBezTo>
                  <a:cubicBezTo>
                    <a:pt x="132" y="27"/>
                    <a:pt x="132" y="27"/>
                    <a:pt x="132" y="27"/>
                  </a:cubicBezTo>
                  <a:cubicBezTo>
                    <a:pt x="118" y="19"/>
                    <a:pt x="105" y="10"/>
                    <a:pt x="93" y="0"/>
                  </a:cubicBezTo>
                  <a:close/>
                </a:path>
              </a:pathLst>
            </a:custGeom>
            <a:solidFill>
              <a:srgbClr val="878582"/>
            </a:solidFill>
            <a:ln w="9525">
              <a:noFill/>
            </a:ln>
          </p:spPr>
          <p:txBody>
            <a:bodyPr/>
            <a:lstStyle/>
            <a:p>
              <a:endParaRPr lang="zh-CN" altLang="en-US"/>
            </a:p>
          </p:txBody>
        </p:sp>
        <p:sp>
          <p:nvSpPr>
            <p:cNvPr id="64" name="Freeform 31"/>
            <p:cNvSpPr/>
            <p:nvPr/>
          </p:nvSpPr>
          <p:spPr>
            <a:xfrm>
              <a:off x="10655" y="2780"/>
              <a:ext cx="292" cy="640"/>
            </a:xfrm>
            <a:custGeom>
              <a:avLst/>
              <a:gdLst/>
              <a:ahLst/>
              <a:cxnLst>
                <a:cxn ang="0">
                  <a:pos x="185738" y="385011"/>
                </a:cxn>
                <a:cxn ang="0">
                  <a:pos x="111919" y="0"/>
                </a:cxn>
                <a:cxn ang="0">
                  <a:pos x="0" y="21389"/>
                </a:cxn>
                <a:cxn ang="0">
                  <a:pos x="73819" y="406400"/>
                </a:cxn>
                <a:cxn ang="0">
                  <a:pos x="185738" y="385011"/>
                </a:cxn>
              </a:cxnLst>
              <a:rect l="0" t="0" r="0" b="0"/>
              <a:pathLst>
                <a:path w="78" h="171">
                  <a:moveTo>
                    <a:pt x="78" y="162"/>
                  </a:moveTo>
                  <a:cubicBezTo>
                    <a:pt x="47" y="0"/>
                    <a:pt x="47" y="0"/>
                    <a:pt x="47" y="0"/>
                  </a:cubicBezTo>
                  <a:cubicBezTo>
                    <a:pt x="31" y="2"/>
                    <a:pt x="16" y="5"/>
                    <a:pt x="0" y="9"/>
                  </a:cubicBezTo>
                  <a:cubicBezTo>
                    <a:pt x="31" y="171"/>
                    <a:pt x="31" y="171"/>
                    <a:pt x="31" y="171"/>
                  </a:cubicBezTo>
                  <a:cubicBezTo>
                    <a:pt x="46" y="167"/>
                    <a:pt x="62" y="164"/>
                    <a:pt x="78" y="162"/>
                  </a:cubicBezTo>
                  <a:close/>
                </a:path>
              </a:pathLst>
            </a:custGeom>
            <a:solidFill>
              <a:srgbClr val="036EB8"/>
            </a:solidFill>
            <a:ln w="9525">
              <a:noFill/>
            </a:ln>
          </p:spPr>
          <p:txBody>
            <a:bodyPr/>
            <a:lstStyle/>
            <a:p>
              <a:endParaRPr lang="zh-CN" altLang="en-US"/>
            </a:p>
          </p:txBody>
        </p:sp>
        <p:sp>
          <p:nvSpPr>
            <p:cNvPr id="65" name="Freeform 32"/>
            <p:cNvSpPr/>
            <p:nvPr/>
          </p:nvSpPr>
          <p:spPr>
            <a:xfrm>
              <a:off x="11157" y="5447"/>
              <a:ext cx="292" cy="645"/>
            </a:xfrm>
            <a:custGeom>
              <a:avLst/>
              <a:gdLst/>
              <a:ahLst/>
              <a:cxnLst>
                <a:cxn ang="0">
                  <a:pos x="0" y="23813"/>
                </a:cxn>
                <a:cxn ang="0">
                  <a:pos x="73819" y="409575"/>
                </a:cxn>
                <a:cxn ang="0">
                  <a:pos x="185737" y="388144"/>
                </a:cxn>
                <a:cxn ang="0">
                  <a:pos x="111918" y="0"/>
                </a:cxn>
                <a:cxn ang="0">
                  <a:pos x="0" y="23813"/>
                </a:cxn>
              </a:cxnLst>
              <a:rect l="0" t="0" r="0" b="0"/>
              <a:pathLst>
                <a:path w="78" h="172">
                  <a:moveTo>
                    <a:pt x="0" y="10"/>
                  </a:moveTo>
                  <a:cubicBezTo>
                    <a:pt x="31" y="172"/>
                    <a:pt x="31" y="172"/>
                    <a:pt x="31" y="172"/>
                  </a:cubicBezTo>
                  <a:cubicBezTo>
                    <a:pt x="47" y="169"/>
                    <a:pt x="63" y="167"/>
                    <a:pt x="78" y="163"/>
                  </a:cubicBezTo>
                  <a:cubicBezTo>
                    <a:pt x="47" y="0"/>
                    <a:pt x="47" y="0"/>
                    <a:pt x="47" y="0"/>
                  </a:cubicBezTo>
                  <a:cubicBezTo>
                    <a:pt x="32" y="5"/>
                    <a:pt x="16" y="8"/>
                    <a:pt x="0" y="10"/>
                  </a:cubicBezTo>
                  <a:close/>
                </a:path>
              </a:pathLst>
            </a:custGeom>
            <a:solidFill>
              <a:srgbClr val="2EA7E0"/>
            </a:solidFill>
            <a:ln w="9525">
              <a:noFill/>
            </a:ln>
          </p:spPr>
          <p:txBody>
            <a:bodyPr/>
            <a:lstStyle/>
            <a:p>
              <a:endParaRPr lang="zh-CN" altLang="en-US"/>
            </a:p>
          </p:txBody>
        </p:sp>
        <p:sp>
          <p:nvSpPr>
            <p:cNvPr id="66" name="Freeform 33"/>
            <p:cNvSpPr/>
            <p:nvPr/>
          </p:nvSpPr>
          <p:spPr>
            <a:xfrm>
              <a:off x="12065" y="4032"/>
              <a:ext cx="640" cy="287"/>
            </a:xfrm>
            <a:custGeom>
              <a:avLst/>
              <a:gdLst/>
              <a:ahLst/>
              <a:cxnLst>
                <a:cxn ang="0">
                  <a:pos x="21389" y="182562"/>
                </a:cxn>
                <a:cxn ang="0">
                  <a:pos x="406400" y="111434"/>
                </a:cxn>
                <a:cxn ang="0">
                  <a:pos x="385011" y="0"/>
                </a:cxn>
                <a:cxn ang="0">
                  <a:pos x="0" y="73499"/>
                </a:cxn>
                <a:cxn ang="0">
                  <a:pos x="21389" y="182562"/>
                </a:cxn>
              </a:cxnLst>
              <a:rect l="0" t="0" r="0" b="0"/>
              <a:pathLst>
                <a:path w="171" h="77">
                  <a:moveTo>
                    <a:pt x="9" y="77"/>
                  </a:moveTo>
                  <a:cubicBezTo>
                    <a:pt x="171" y="47"/>
                    <a:pt x="171" y="47"/>
                    <a:pt x="171" y="47"/>
                  </a:cubicBezTo>
                  <a:cubicBezTo>
                    <a:pt x="169" y="31"/>
                    <a:pt x="166" y="15"/>
                    <a:pt x="162" y="0"/>
                  </a:cubicBezTo>
                  <a:cubicBezTo>
                    <a:pt x="0" y="31"/>
                    <a:pt x="0" y="31"/>
                    <a:pt x="0" y="31"/>
                  </a:cubicBezTo>
                  <a:cubicBezTo>
                    <a:pt x="4" y="46"/>
                    <a:pt x="7" y="61"/>
                    <a:pt x="9" y="77"/>
                  </a:cubicBezTo>
                  <a:close/>
                </a:path>
              </a:pathLst>
            </a:custGeom>
            <a:solidFill>
              <a:srgbClr val="2EA7E0"/>
            </a:solidFill>
            <a:ln w="9525">
              <a:noFill/>
            </a:ln>
          </p:spPr>
          <p:txBody>
            <a:bodyPr/>
            <a:lstStyle/>
            <a:p>
              <a:endParaRPr lang="zh-CN" altLang="en-US"/>
            </a:p>
          </p:txBody>
        </p:sp>
        <p:sp>
          <p:nvSpPr>
            <p:cNvPr id="67" name="Freeform 34"/>
            <p:cNvSpPr/>
            <p:nvPr/>
          </p:nvSpPr>
          <p:spPr>
            <a:xfrm>
              <a:off x="9395" y="4537"/>
              <a:ext cx="640" cy="287"/>
            </a:xfrm>
            <a:custGeom>
              <a:avLst/>
              <a:gdLst/>
              <a:ahLst/>
              <a:cxnLst>
                <a:cxn ang="0">
                  <a:pos x="387387" y="0"/>
                </a:cxn>
                <a:cxn ang="0">
                  <a:pos x="0" y="73499"/>
                </a:cxn>
                <a:cxn ang="0">
                  <a:pos x="21389" y="182562"/>
                </a:cxn>
                <a:cxn ang="0">
                  <a:pos x="406400" y="111434"/>
                </a:cxn>
                <a:cxn ang="0">
                  <a:pos x="387387" y="0"/>
                </a:cxn>
              </a:cxnLst>
              <a:rect l="0" t="0" r="0" b="0"/>
              <a:pathLst>
                <a:path w="171" h="77">
                  <a:moveTo>
                    <a:pt x="163" y="0"/>
                  </a:moveTo>
                  <a:cubicBezTo>
                    <a:pt x="0" y="31"/>
                    <a:pt x="0" y="31"/>
                    <a:pt x="0" y="31"/>
                  </a:cubicBezTo>
                  <a:cubicBezTo>
                    <a:pt x="2" y="46"/>
                    <a:pt x="5" y="62"/>
                    <a:pt x="9" y="77"/>
                  </a:cubicBezTo>
                  <a:cubicBezTo>
                    <a:pt x="171" y="47"/>
                    <a:pt x="171" y="47"/>
                    <a:pt x="171" y="47"/>
                  </a:cubicBezTo>
                  <a:cubicBezTo>
                    <a:pt x="167" y="31"/>
                    <a:pt x="164" y="16"/>
                    <a:pt x="163" y="0"/>
                  </a:cubicBezTo>
                  <a:close/>
                </a:path>
              </a:pathLst>
            </a:custGeom>
            <a:solidFill>
              <a:srgbClr val="878582"/>
            </a:solidFill>
            <a:ln w="9525">
              <a:noFill/>
            </a:ln>
          </p:spPr>
          <p:txBody>
            <a:bodyPr/>
            <a:lstStyle/>
            <a:p>
              <a:endParaRPr lang="zh-CN" altLang="en-US"/>
            </a:p>
          </p:txBody>
        </p:sp>
        <p:sp>
          <p:nvSpPr>
            <p:cNvPr id="68" name="Freeform 35"/>
            <p:cNvSpPr/>
            <p:nvPr/>
          </p:nvSpPr>
          <p:spPr>
            <a:xfrm>
              <a:off x="9627" y="3420"/>
              <a:ext cx="607" cy="492"/>
            </a:xfrm>
            <a:custGeom>
              <a:avLst/>
              <a:gdLst/>
              <a:ahLst/>
              <a:cxnLst>
                <a:cxn ang="0">
                  <a:pos x="385762" y="220338"/>
                </a:cxn>
                <a:cxn ang="0">
                  <a:pos x="63899" y="0"/>
                </a:cxn>
                <a:cxn ang="0">
                  <a:pos x="0" y="92400"/>
                </a:cxn>
                <a:cxn ang="0">
                  <a:pos x="324229" y="312738"/>
                </a:cxn>
                <a:cxn ang="0">
                  <a:pos x="385762" y="220338"/>
                </a:cxn>
              </a:cxnLst>
              <a:rect l="0" t="0" r="0" b="0"/>
              <a:pathLst>
                <a:path w="163" h="132">
                  <a:moveTo>
                    <a:pt x="163" y="93"/>
                  </a:moveTo>
                  <a:cubicBezTo>
                    <a:pt x="27" y="0"/>
                    <a:pt x="27" y="0"/>
                    <a:pt x="27" y="0"/>
                  </a:cubicBezTo>
                  <a:cubicBezTo>
                    <a:pt x="17" y="12"/>
                    <a:pt x="8" y="25"/>
                    <a:pt x="0" y="39"/>
                  </a:cubicBezTo>
                  <a:cubicBezTo>
                    <a:pt x="137" y="132"/>
                    <a:pt x="137" y="132"/>
                    <a:pt x="137" y="132"/>
                  </a:cubicBezTo>
                  <a:cubicBezTo>
                    <a:pt x="144" y="118"/>
                    <a:pt x="153" y="105"/>
                    <a:pt x="163" y="93"/>
                  </a:cubicBezTo>
                  <a:close/>
                </a:path>
              </a:pathLst>
            </a:custGeom>
            <a:solidFill>
              <a:srgbClr val="036EB8"/>
            </a:solidFill>
            <a:ln w="9525">
              <a:noFill/>
            </a:ln>
          </p:spPr>
          <p:txBody>
            <a:bodyPr/>
            <a:lstStyle/>
            <a:p>
              <a:endParaRPr lang="zh-CN" altLang="en-US"/>
            </a:p>
          </p:txBody>
        </p:sp>
        <p:sp>
          <p:nvSpPr>
            <p:cNvPr id="69" name="Freeform 36"/>
            <p:cNvSpPr/>
            <p:nvPr/>
          </p:nvSpPr>
          <p:spPr>
            <a:xfrm>
              <a:off x="11872" y="4947"/>
              <a:ext cx="607" cy="497"/>
            </a:xfrm>
            <a:custGeom>
              <a:avLst/>
              <a:gdLst/>
              <a:ahLst/>
              <a:cxnLst>
                <a:cxn ang="0">
                  <a:pos x="0" y="95011"/>
                </a:cxn>
                <a:cxn ang="0">
                  <a:pos x="321863" y="315912"/>
                </a:cxn>
                <a:cxn ang="0">
                  <a:pos x="385762" y="223276"/>
                </a:cxn>
                <a:cxn ang="0">
                  <a:pos x="63899" y="0"/>
                </a:cxn>
                <a:cxn ang="0">
                  <a:pos x="0" y="95011"/>
                </a:cxn>
              </a:cxnLst>
              <a:rect l="0" t="0" r="0" b="0"/>
              <a:pathLst>
                <a:path w="163" h="133">
                  <a:moveTo>
                    <a:pt x="0" y="40"/>
                  </a:moveTo>
                  <a:cubicBezTo>
                    <a:pt x="136" y="133"/>
                    <a:pt x="136" y="133"/>
                    <a:pt x="136" y="133"/>
                  </a:cubicBezTo>
                  <a:cubicBezTo>
                    <a:pt x="146" y="120"/>
                    <a:pt x="155" y="107"/>
                    <a:pt x="163" y="94"/>
                  </a:cubicBezTo>
                  <a:cubicBezTo>
                    <a:pt x="27" y="0"/>
                    <a:pt x="27" y="0"/>
                    <a:pt x="27" y="0"/>
                  </a:cubicBezTo>
                  <a:cubicBezTo>
                    <a:pt x="19" y="14"/>
                    <a:pt x="10" y="27"/>
                    <a:pt x="0" y="40"/>
                  </a:cubicBezTo>
                  <a:close/>
                </a:path>
              </a:pathLst>
            </a:custGeom>
            <a:solidFill>
              <a:srgbClr val="2EA7E0"/>
            </a:solidFill>
            <a:ln w="9525">
              <a:noFill/>
            </a:ln>
          </p:spPr>
          <p:txBody>
            <a:bodyPr/>
            <a:lstStyle/>
            <a:p>
              <a:endParaRPr lang="zh-CN" altLang="en-US"/>
            </a:p>
          </p:txBody>
        </p:sp>
        <p:grpSp>
          <p:nvGrpSpPr>
            <p:cNvPr id="70" name="组合 93"/>
            <p:cNvGrpSpPr/>
            <p:nvPr/>
          </p:nvGrpSpPr>
          <p:grpSpPr>
            <a:xfrm>
              <a:off x="12179" y="5120"/>
              <a:ext cx="1641" cy="1767"/>
              <a:chOff x="8070046" y="3433995"/>
              <a:chExt cx="717910" cy="772923"/>
            </a:xfrm>
          </p:grpSpPr>
          <p:sp>
            <p:nvSpPr>
              <p:cNvPr id="89" name="Freeform 37"/>
              <p:cNvSpPr/>
              <p:nvPr/>
            </p:nvSpPr>
            <p:spPr bwMode="auto">
              <a:xfrm>
                <a:off x="8070046" y="3433995"/>
                <a:ext cx="717910" cy="772923"/>
              </a:xfrm>
              <a:custGeom>
                <a:avLst/>
                <a:gdLst>
                  <a:gd name="T0" fmla="*/ 163 w 326"/>
                  <a:gd name="T1" fmla="*/ 0 h 326"/>
                  <a:gd name="T2" fmla="*/ 326 w 326"/>
                  <a:gd name="T3" fmla="*/ 163 h 326"/>
                  <a:gd name="T4" fmla="*/ 163 w 326"/>
                  <a:gd name="T5" fmla="*/ 326 h 326"/>
                  <a:gd name="T6" fmla="*/ 0 w 326"/>
                  <a:gd name="T7" fmla="*/ 163 h 326"/>
                  <a:gd name="T8" fmla="*/ 0 w 326"/>
                  <a:gd name="T9" fmla="*/ 0 h 326"/>
                  <a:gd name="T10" fmla="*/ 163 w 326"/>
                  <a:gd name="T11" fmla="*/ 0 h 326"/>
                </a:gdLst>
                <a:ahLst/>
                <a:cxnLst>
                  <a:cxn ang="0">
                    <a:pos x="T0" y="T1"/>
                  </a:cxn>
                  <a:cxn ang="0">
                    <a:pos x="T2" y="T3"/>
                  </a:cxn>
                  <a:cxn ang="0">
                    <a:pos x="T4" y="T5"/>
                  </a:cxn>
                  <a:cxn ang="0">
                    <a:pos x="T6" y="T7"/>
                  </a:cxn>
                  <a:cxn ang="0">
                    <a:pos x="T8" y="T9"/>
                  </a:cxn>
                  <a:cxn ang="0">
                    <a:pos x="T10" y="T11"/>
                  </a:cxn>
                </a:cxnLst>
                <a:rect l="0" t="0" r="r" b="b"/>
                <a:pathLst>
                  <a:path w="326" h="326">
                    <a:moveTo>
                      <a:pt x="163" y="0"/>
                    </a:moveTo>
                    <a:cubicBezTo>
                      <a:pt x="253" y="0"/>
                      <a:pt x="326" y="73"/>
                      <a:pt x="326" y="163"/>
                    </a:cubicBezTo>
                    <a:cubicBezTo>
                      <a:pt x="326" y="253"/>
                      <a:pt x="253" y="326"/>
                      <a:pt x="163" y="326"/>
                    </a:cubicBezTo>
                    <a:cubicBezTo>
                      <a:pt x="73" y="326"/>
                      <a:pt x="0" y="253"/>
                      <a:pt x="0" y="163"/>
                    </a:cubicBezTo>
                    <a:cubicBezTo>
                      <a:pt x="0" y="0"/>
                      <a:pt x="0" y="0"/>
                      <a:pt x="0" y="0"/>
                    </a:cubicBezTo>
                    <a:lnTo>
                      <a:pt x="163" y="0"/>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90" name="Oval 38"/>
              <p:cNvSpPr>
                <a:spLocks noChangeArrowheads="1"/>
              </p:cNvSpPr>
              <p:nvPr/>
            </p:nvSpPr>
            <p:spPr bwMode="auto">
              <a:xfrm>
                <a:off x="8138920" y="3505056"/>
                <a:ext cx="567575" cy="630801"/>
              </a:xfrm>
              <a:prstGeom prst="ellipse">
                <a:avLst/>
              </a:pr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grpSp>
        <p:grpSp>
          <p:nvGrpSpPr>
            <p:cNvPr id="71" name="组合 12"/>
            <p:cNvGrpSpPr/>
            <p:nvPr/>
          </p:nvGrpSpPr>
          <p:grpSpPr>
            <a:xfrm>
              <a:off x="7857" y="4175"/>
              <a:ext cx="1930" cy="1755"/>
              <a:chOff x="5660246" y="3535716"/>
              <a:chExt cx="972267" cy="884819"/>
            </a:xfrm>
          </p:grpSpPr>
          <p:sp>
            <p:nvSpPr>
              <p:cNvPr id="87" name="Freeform 39"/>
              <p:cNvSpPr/>
              <p:nvPr/>
            </p:nvSpPr>
            <p:spPr bwMode="auto">
              <a:xfrm>
                <a:off x="5660246" y="3535716"/>
                <a:ext cx="972267" cy="884819"/>
              </a:xfrm>
              <a:custGeom>
                <a:avLst/>
                <a:gdLst>
                  <a:gd name="T0" fmla="*/ 270 w 410"/>
                  <a:gd name="T1" fmla="*/ 47 h 373"/>
                  <a:gd name="T2" fmla="*/ 46 w 410"/>
                  <a:gd name="T3" fmla="*/ 103 h 373"/>
                  <a:gd name="T4" fmla="*/ 102 w 410"/>
                  <a:gd name="T5" fmla="*/ 326 h 373"/>
                  <a:gd name="T6" fmla="*/ 326 w 410"/>
                  <a:gd name="T7" fmla="*/ 271 h 373"/>
                  <a:gd name="T8" fmla="*/ 410 w 410"/>
                  <a:gd name="T9" fmla="*/ 131 h 373"/>
                  <a:gd name="T10" fmla="*/ 270 w 410"/>
                  <a:gd name="T11" fmla="*/ 47 h 373"/>
                </a:gdLst>
                <a:ahLst/>
                <a:cxnLst>
                  <a:cxn ang="0">
                    <a:pos x="T0" y="T1"/>
                  </a:cxn>
                  <a:cxn ang="0">
                    <a:pos x="T2" y="T3"/>
                  </a:cxn>
                  <a:cxn ang="0">
                    <a:pos x="T4" y="T5"/>
                  </a:cxn>
                  <a:cxn ang="0">
                    <a:pos x="T6" y="T7"/>
                  </a:cxn>
                  <a:cxn ang="0">
                    <a:pos x="T8" y="T9"/>
                  </a:cxn>
                  <a:cxn ang="0">
                    <a:pos x="T10" y="T11"/>
                  </a:cxn>
                </a:cxnLst>
                <a:rect l="0" t="0" r="r" b="b"/>
                <a:pathLst>
                  <a:path w="410" h="373">
                    <a:moveTo>
                      <a:pt x="270" y="47"/>
                    </a:moveTo>
                    <a:cubicBezTo>
                      <a:pt x="193" y="0"/>
                      <a:pt x="93" y="25"/>
                      <a:pt x="46" y="103"/>
                    </a:cubicBezTo>
                    <a:cubicBezTo>
                      <a:pt x="0" y="180"/>
                      <a:pt x="25" y="280"/>
                      <a:pt x="102" y="326"/>
                    </a:cubicBezTo>
                    <a:cubicBezTo>
                      <a:pt x="179" y="373"/>
                      <a:pt x="279" y="348"/>
                      <a:pt x="326" y="271"/>
                    </a:cubicBezTo>
                    <a:cubicBezTo>
                      <a:pt x="410" y="131"/>
                      <a:pt x="410" y="131"/>
                      <a:pt x="410" y="131"/>
                    </a:cubicBezTo>
                    <a:lnTo>
                      <a:pt x="270" y="47"/>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88" name="Freeform 40"/>
              <p:cNvSpPr/>
              <p:nvPr/>
            </p:nvSpPr>
            <p:spPr>
              <a:xfrm>
                <a:off x="5742992" y="3618462"/>
                <a:ext cx="719327" cy="721207"/>
              </a:xfrm>
              <a:custGeom>
                <a:avLst/>
                <a:gdLst/>
                <a:ahLst/>
                <a:cxnLst>
                  <a:cxn ang="0">
                    <a:pos x="631488" y="521926"/>
                  </a:cxn>
                  <a:cxn ang="0">
                    <a:pos x="197043" y="631056"/>
                  </a:cxn>
                  <a:cxn ang="0">
                    <a:pos x="90213" y="199281"/>
                  </a:cxn>
                  <a:cxn ang="0">
                    <a:pos x="522284" y="90151"/>
                  </a:cxn>
                  <a:cxn ang="0">
                    <a:pos x="631488" y="521926"/>
                  </a:cxn>
                </a:cxnLst>
                <a:rect l="0" t="0" r="0" b="0"/>
                <a:pathLst>
                  <a:path w="303" h="304">
                    <a:moveTo>
                      <a:pt x="266" y="220"/>
                    </a:moveTo>
                    <a:cubicBezTo>
                      <a:pt x="228" y="283"/>
                      <a:pt x="146" y="304"/>
                      <a:pt x="83" y="266"/>
                    </a:cubicBezTo>
                    <a:cubicBezTo>
                      <a:pt x="20" y="228"/>
                      <a:pt x="0" y="146"/>
                      <a:pt x="38" y="84"/>
                    </a:cubicBezTo>
                    <a:cubicBezTo>
                      <a:pt x="76" y="21"/>
                      <a:pt x="157" y="0"/>
                      <a:pt x="220" y="38"/>
                    </a:cubicBezTo>
                    <a:cubicBezTo>
                      <a:pt x="283" y="76"/>
                      <a:pt x="303" y="158"/>
                      <a:pt x="266" y="220"/>
                    </a:cubicBezTo>
                    <a:close/>
                  </a:path>
                </a:pathLst>
              </a:custGeom>
              <a:solidFill>
                <a:srgbClr val="C00000"/>
              </a:solidFill>
              <a:ln w="9525">
                <a:noFill/>
              </a:ln>
            </p:spPr>
            <p:txBody>
              <a:bodyPr/>
              <a:lstStyle/>
              <a:p>
                <a:endParaRPr lang="zh-CN" altLang="en-US"/>
              </a:p>
            </p:txBody>
          </p:sp>
        </p:grpSp>
        <p:grpSp>
          <p:nvGrpSpPr>
            <p:cNvPr id="72" name="组合 92"/>
            <p:cNvGrpSpPr/>
            <p:nvPr/>
          </p:nvGrpSpPr>
          <p:grpSpPr>
            <a:xfrm>
              <a:off x="11942" y="1830"/>
              <a:ext cx="1695" cy="1782"/>
              <a:chOff x="7932763" y="1243104"/>
              <a:chExt cx="727115" cy="763906"/>
            </a:xfrm>
          </p:grpSpPr>
          <p:sp>
            <p:nvSpPr>
              <p:cNvPr id="85" name="Freeform 41"/>
              <p:cNvSpPr/>
              <p:nvPr/>
            </p:nvSpPr>
            <p:spPr bwMode="auto">
              <a:xfrm>
                <a:off x="7932763" y="1243104"/>
                <a:ext cx="727115" cy="763906"/>
              </a:xfrm>
              <a:custGeom>
                <a:avLst/>
                <a:gdLst>
                  <a:gd name="T0" fmla="*/ 163 w 345"/>
                  <a:gd name="T1" fmla="*/ 333 h 340"/>
                  <a:gd name="T2" fmla="*/ 338 w 345"/>
                  <a:gd name="T3" fmla="*/ 183 h 340"/>
                  <a:gd name="T4" fmla="*/ 188 w 345"/>
                  <a:gd name="T5" fmla="*/ 7 h 340"/>
                  <a:gd name="T6" fmla="*/ 13 w 345"/>
                  <a:gd name="T7" fmla="*/ 157 h 340"/>
                  <a:gd name="T8" fmla="*/ 0 w 345"/>
                  <a:gd name="T9" fmla="*/ 320 h 340"/>
                  <a:gd name="T10" fmla="*/ 163 w 345"/>
                  <a:gd name="T11" fmla="*/ 333 h 340"/>
                </a:gdLst>
                <a:ahLst/>
                <a:cxnLst>
                  <a:cxn ang="0">
                    <a:pos x="T0" y="T1"/>
                  </a:cxn>
                  <a:cxn ang="0">
                    <a:pos x="T2" y="T3"/>
                  </a:cxn>
                  <a:cxn ang="0">
                    <a:pos x="T4" y="T5"/>
                  </a:cxn>
                  <a:cxn ang="0">
                    <a:pos x="T6" y="T7"/>
                  </a:cxn>
                  <a:cxn ang="0">
                    <a:pos x="T8" y="T9"/>
                  </a:cxn>
                  <a:cxn ang="0">
                    <a:pos x="T10" y="T11"/>
                  </a:cxn>
                </a:cxnLst>
                <a:rect l="0" t="0" r="r" b="b"/>
                <a:pathLst>
                  <a:path w="345" h="340">
                    <a:moveTo>
                      <a:pt x="163" y="333"/>
                    </a:moveTo>
                    <a:cubicBezTo>
                      <a:pt x="252" y="340"/>
                      <a:pt x="331" y="273"/>
                      <a:pt x="338" y="183"/>
                    </a:cubicBezTo>
                    <a:cubicBezTo>
                      <a:pt x="345" y="93"/>
                      <a:pt x="278" y="14"/>
                      <a:pt x="188" y="7"/>
                    </a:cubicBezTo>
                    <a:cubicBezTo>
                      <a:pt x="98" y="0"/>
                      <a:pt x="20" y="68"/>
                      <a:pt x="13" y="157"/>
                    </a:cubicBezTo>
                    <a:cubicBezTo>
                      <a:pt x="0" y="320"/>
                      <a:pt x="0" y="320"/>
                      <a:pt x="0" y="320"/>
                    </a:cubicBezTo>
                    <a:lnTo>
                      <a:pt x="163" y="333"/>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86" name="Freeform 42"/>
              <p:cNvSpPr/>
              <p:nvPr/>
            </p:nvSpPr>
            <p:spPr>
              <a:xfrm>
                <a:off x="8018329" y="1319268"/>
                <a:ext cx="581492" cy="654446"/>
              </a:xfrm>
              <a:custGeom>
                <a:avLst/>
                <a:gdLst/>
                <a:ahLst/>
                <a:cxnLst>
                  <a:cxn ang="0">
                    <a:pos x="14216" y="303511"/>
                  </a:cxn>
                  <a:cxn ang="0">
                    <a:pos x="353042" y="14227"/>
                  </a:cxn>
                  <a:cxn ang="0">
                    <a:pos x="642111" y="350935"/>
                  </a:cxn>
                  <a:cxn ang="0">
                    <a:pos x="303285" y="640219"/>
                  </a:cxn>
                  <a:cxn ang="0">
                    <a:pos x="14216" y="303511"/>
                  </a:cxn>
                </a:cxnLst>
                <a:rect l="0" t="0" r="0" b="0"/>
                <a:pathLst>
                  <a:path w="277" h="276">
                    <a:moveTo>
                      <a:pt x="6" y="128"/>
                    </a:moveTo>
                    <a:cubicBezTo>
                      <a:pt x="12" y="55"/>
                      <a:pt x="76" y="0"/>
                      <a:pt x="149" y="6"/>
                    </a:cubicBezTo>
                    <a:cubicBezTo>
                      <a:pt x="222" y="11"/>
                      <a:pt x="277" y="75"/>
                      <a:pt x="271" y="148"/>
                    </a:cubicBezTo>
                    <a:cubicBezTo>
                      <a:pt x="265" y="221"/>
                      <a:pt x="201" y="276"/>
                      <a:pt x="128" y="270"/>
                    </a:cubicBezTo>
                    <a:cubicBezTo>
                      <a:pt x="55" y="265"/>
                      <a:pt x="0" y="201"/>
                      <a:pt x="6" y="128"/>
                    </a:cubicBezTo>
                    <a:close/>
                  </a:path>
                </a:pathLst>
              </a:custGeom>
              <a:solidFill>
                <a:srgbClr val="2EA7E0"/>
              </a:solidFill>
              <a:ln w="9525">
                <a:noFill/>
              </a:ln>
            </p:spPr>
            <p:txBody>
              <a:bodyPr/>
              <a:lstStyle/>
              <a:p>
                <a:endParaRPr lang="zh-CN" altLang="en-US"/>
              </a:p>
            </p:txBody>
          </p:sp>
        </p:grpSp>
        <p:grpSp>
          <p:nvGrpSpPr>
            <p:cNvPr id="73" name="组合 28"/>
            <p:cNvGrpSpPr/>
            <p:nvPr/>
          </p:nvGrpSpPr>
          <p:grpSpPr>
            <a:xfrm rot="825963">
              <a:off x="8755" y="1782"/>
              <a:ext cx="1700" cy="1642"/>
              <a:chOff x="5326261" y="1229000"/>
              <a:chExt cx="861312" cy="833102"/>
            </a:xfrm>
          </p:grpSpPr>
          <p:sp>
            <p:nvSpPr>
              <p:cNvPr id="83" name="Freeform 43"/>
              <p:cNvSpPr/>
              <p:nvPr/>
            </p:nvSpPr>
            <p:spPr bwMode="auto">
              <a:xfrm>
                <a:off x="5326261" y="1229000"/>
                <a:ext cx="861312" cy="833102"/>
              </a:xfrm>
              <a:custGeom>
                <a:avLst/>
                <a:gdLst>
                  <a:gd name="T0" fmla="*/ 336 w 363"/>
                  <a:gd name="T1" fmla="*/ 149 h 351"/>
                  <a:gd name="T2" fmla="*/ 149 w 363"/>
                  <a:gd name="T3" fmla="*/ 14 h 351"/>
                  <a:gd name="T4" fmla="*/ 14 w 363"/>
                  <a:gd name="T5" fmla="*/ 202 h 351"/>
                  <a:gd name="T6" fmla="*/ 202 w 363"/>
                  <a:gd name="T7" fmla="*/ 336 h 351"/>
                  <a:gd name="T8" fmla="*/ 363 w 363"/>
                  <a:gd name="T9" fmla="*/ 310 h 351"/>
                  <a:gd name="T10" fmla="*/ 336 w 363"/>
                  <a:gd name="T11" fmla="*/ 149 h 351"/>
                </a:gdLst>
                <a:ahLst/>
                <a:cxnLst>
                  <a:cxn ang="0">
                    <a:pos x="T0" y="T1"/>
                  </a:cxn>
                  <a:cxn ang="0">
                    <a:pos x="T2" y="T3"/>
                  </a:cxn>
                  <a:cxn ang="0">
                    <a:pos x="T4" y="T5"/>
                  </a:cxn>
                  <a:cxn ang="0">
                    <a:pos x="T6" y="T7"/>
                  </a:cxn>
                  <a:cxn ang="0">
                    <a:pos x="T8" y="T9"/>
                  </a:cxn>
                  <a:cxn ang="0">
                    <a:pos x="T10" y="T11"/>
                  </a:cxn>
                </a:cxnLst>
                <a:rect l="0" t="0" r="r" b="b"/>
                <a:pathLst>
                  <a:path w="363" h="351">
                    <a:moveTo>
                      <a:pt x="336" y="149"/>
                    </a:moveTo>
                    <a:cubicBezTo>
                      <a:pt x="322" y="60"/>
                      <a:pt x="238" y="0"/>
                      <a:pt x="149" y="14"/>
                    </a:cubicBezTo>
                    <a:cubicBezTo>
                      <a:pt x="60" y="29"/>
                      <a:pt x="0" y="113"/>
                      <a:pt x="14" y="202"/>
                    </a:cubicBezTo>
                    <a:cubicBezTo>
                      <a:pt x="29" y="291"/>
                      <a:pt x="113" y="351"/>
                      <a:pt x="202" y="336"/>
                    </a:cubicBezTo>
                    <a:cubicBezTo>
                      <a:pt x="363" y="310"/>
                      <a:pt x="363" y="310"/>
                      <a:pt x="363" y="310"/>
                    </a:cubicBezTo>
                    <a:lnTo>
                      <a:pt x="336" y="149"/>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84" name="Freeform 44"/>
              <p:cNvSpPr/>
              <p:nvPr/>
            </p:nvSpPr>
            <p:spPr bwMode="auto">
              <a:xfrm>
                <a:off x="5402111" y="1307659"/>
                <a:ext cx="677650" cy="678402"/>
              </a:xfrm>
              <a:custGeom>
                <a:avLst/>
                <a:gdLst>
                  <a:gd name="T0" fmla="*/ 165 w 286"/>
                  <a:gd name="T1" fmla="*/ 274 h 286"/>
                  <a:gd name="T2" fmla="*/ 12 w 286"/>
                  <a:gd name="T3" fmla="*/ 165 h 286"/>
                  <a:gd name="T4" fmla="*/ 122 w 286"/>
                  <a:gd name="T5" fmla="*/ 12 h 286"/>
                  <a:gd name="T6" fmla="*/ 274 w 286"/>
                  <a:gd name="T7" fmla="*/ 121 h 286"/>
                  <a:gd name="T8" fmla="*/ 165 w 286"/>
                  <a:gd name="T9" fmla="*/ 274 h 286"/>
                </a:gdLst>
                <a:ahLst/>
                <a:cxnLst>
                  <a:cxn ang="0">
                    <a:pos x="T0" y="T1"/>
                  </a:cxn>
                  <a:cxn ang="0">
                    <a:pos x="T2" y="T3"/>
                  </a:cxn>
                  <a:cxn ang="0">
                    <a:pos x="T4" y="T5"/>
                  </a:cxn>
                  <a:cxn ang="0">
                    <a:pos x="T6" y="T7"/>
                  </a:cxn>
                  <a:cxn ang="0">
                    <a:pos x="T8" y="T9"/>
                  </a:cxn>
                </a:cxnLst>
                <a:rect l="0" t="0" r="r" b="b"/>
                <a:pathLst>
                  <a:path w="286" h="286">
                    <a:moveTo>
                      <a:pt x="165" y="274"/>
                    </a:moveTo>
                    <a:cubicBezTo>
                      <a:pt x="93" y="286"/>
                      <a:pt x="24" y="237"/>
                      <a:pt x="12" y="165"/>
                    </a:cubicBezTo>
                    <a:cubicBezTo>
                      <a:pt x="0" y="92"/>
                      <a:pt x="49" y="24"/>
                      <a:pt x="122" y="12"/>
                    </a:cubicBezTo>
                    <a:cubicBezTo>
                      <a:pt x="194" y="0"/>
                      <a:pt x="262" y="49"/>
                      <a:pt x="274" y="121"/>
                    </a:cubicBezTo>
                    <a:cubicBezTo>
                      <a:pt x="286" y="194"/>
                      <a:pt x="237" y="262"/>
                      <a:pt x="165" y="274"/>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grpSp>
        <p:sp>
          <p:nvSpPr>
            <p:cNvPr id="74" name="矩形 2"/>
            <p:cNvSpPr/>
            <p:nvPr/>
          </p:nvSpPr>
          <p:spPr>
            <a:xfrm>
              <a:off x="9795" y="3617"/>
              <a:ext cx="2505" cy="1646"/>
            </a:xfrm>
            <a:prstGeom prst="rect">
              <a:avLst/>
            </a:prstGeom>
            <a:noFill/>
            <a:ln w="9525">
              <a:noFill/>
            </a:ln>
          </p:spPr>
          <p:txBody>
            <a:bodyPr anchor="t">
              <a:spAutoFit/>
            </a:bodyPr>
            <a:lstStyle/>
            <a:p>
              <a:pPr lvl="0" indent="0" algn="ctr"/>
              <a:r>
                <a:rPr lang="zh-CN" altLang="zh-CN" sz="2400" b="1" dirty="0">
                  <a:solidFill>
                    <a:srgbClr val="002060"/>
                  </a:solidFill>
                  <a:latin typeface="微软雅黑" panose="020B0503020204020204" pitchFamily="34" charset="-122"/>
                  <a:ea typeface="微软雅黑" panose="020B0503020204020204" pitchFamily="34" charset="-122"/>
                </a:rPr>
                <a:t>多方位</a:t>
              </a:r>
              <a:endParaRPr lang="en-US" altLang="zh-CN" sz="2400" b="1" dirty="0">
                <a:solidFill>
                  <a:srgbClr val="002060"/>
                </a:solidFill>
                <a:latin typeface="微软雅黑" panose="020B0503020204020204" pitchFamily="34" charset="-122"/>
                <a:ea typeface="微软雅黑" panose="020B0503020204020204" pitchFamily="34" charset="-122"/>
              </a:endParaRPr>
            </a:p>
            <a:p>
              <a:pPr lvl="0" indent="0" algn="ctr"/>
              <a:r>
                <a:rPr lang="zh-CN" altLang="zh-CN" sz="2400" b="1" dirty="0">
                  <a:solidFill>
                    <a:srgbClr val="002060"/>
                  </a:solidFill>
                  <a:latin typeface="微软雅黑" panose="020B0503020204020204" pitchFamily="34" charset="-122"/>
                  <a:ea typeface="微软雅黑" panose="020B0503020204020204" pitchFamily="34" charset="-122"/>
                </a:rPr>
                <a:t>全流程</a:t>
              </a:r>
              <a:endParaRPr lang="en-US" altLang="zh-CN" sz="2400" b="1" dirty="0">
                <a:solidFill>
                  <a:srgbClr val="002060"/>
                </a:solidFill>
                <a:latin typeface="微软雅黑" panose="020B0503020204020204" pitchFamily="34" charset="-122"/>
                <a:ea typeface="微软雅黑" panose="020B0503020204020204" pitchFamily="34" charset="-122"/>
              </a:endParaRPr>
            </a:p>
            <a:p>
              <a:pPr lvl="0" indent="0" algn="ctr"/>
              <a:r>
                <a:rPr lang="zh-CN" altLang="zh-CN" dirty="0">
                  <a:solidFill>
                    <a:srgbClr val="002060"/>
                  </a:solidFill>
                  <a:latin typeface="微软雅黑" panose="020B0503020204020204" pitchFamily="34" charset="-122"/>
                  <a:ea typeface="微软雅黑" panose="020B0503020204020204" pitchFamily="34" charset="-122"/>
                </a:rPr>
                <a:t>政策体系</a:t>
              </a:r>
              <a:endParaRPr lang="zh-CN" altLang="en-US" dirty="0">
                <a:solidFill>
                  <a:srgbClr val="002060"/>
                </a:solidFill>
                <a:latin typeface="微软雅黑" panose="020B0503020204020204" pitchFamily="34" charset="-122"/>
                <a:ea typeface="微软雅黑" panose="020B0503020204020204" pitchFamily="34" charset="-122"/>
              </a:endParaRPr>
            </a:p>
          </p:txBody>
        </p:sp>
        <p:sp>
          <p:nvSpPr>
            <p:cNvPr id="75" name="矩形 3"/>
            <p:cNvSpPr/>
            <p:nvPr/>
          </p:nvSpPr>
          <p:spPr>
            <a:xfrm>
              <a:off x="9110" y="2262"/>
              <a:ext cx="1110" cy="645"/>
            </a:xfrm>
            <a:prstGeom prst="rect">
              <a:avLst/>
            </a:prstGeom>
            <a:noFill/>
            <a:ln w="9525">
              <a:noFill/>
            </a:ln>
          </p:spPr>
          <p:txBody>
            <a:bodyPr wrap="square" anchor="t">
              <a:spAutoFit/>
            </a:bodyPr>
            <a:lstStyle/>
            <a:p>
              <a:pPr lvl="0" indent="0"/>
              <a:r>
                <a:rPr lang="zh-CN" altLang="zh-CN" b="1" dirty="0">
                  <a:solidFill>
                    <a:schemeClr val="bg1"/>
                  </a:solidFill>
                  <a:latin typeface="微软雅黑" panose="020B0503020204020204" pitchFamily="34" charset="-122"/>
                  <a:ea typeface="微软雅黑" panose="020B0503020204020204" pitchFamily="34" charset="-122"/>
                </a:rPr>
                <a:t>土地</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76" name="矩形 4"/>
            <p:cNvSpPr/>
            <p:nvPr/>
          </p:nvSpPr>
          <p:spPr>
            <a:xfrm>
              <a:off x="12302" y="2475"/>
              <a:ext cx="1157" cy="645"/>
            </a:xfrm>
            <a:prstGeom prst="rect">
              <a:avLst/>
            </a:prstGeom>
            <a:noFill/>
            <a:ln w="9525">
              <a:noFill/>
            </a:ln>
          </p:spPr>
          <p:txBody>
            <a:bodyPr wrap="square" anchor="t">
              <a:spAutoFit/>
            </a:bodyPr>
            <a:lstStyle/>
            <a:p>
              <a:pPr lvl="0" indent="0"/>
              <a:r>
                <a:rPr lang="zh-CN" altLang="zh-CN" b="1" dirty="0">
                  <a:solidFill>
                    <a:schemeClr val="bg1"/>
                  </a:solidFill>
                  <a:latin typeface="微软雅黑" panose="020B0503020204020204" pitchFamily="34" charset="-122"/>
                  <a:ea typeface="微软雅黑" panose="020B0503020204020204" pitchFamily="34" charset="-122"/>
                </a:rPr>
                <a:t>规划</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77" name="矩形 5"/>
            <p:cNvSpPr/>
            <p:nvPr/>
          </p:nvSpPr>
          <p:spPr>
            <a:xfrm>
              <a:off x="12419" y="5707"/>
              <a:ext cx="1329" cy="645"/>
            </a:xfrm>
            <a:prstGeom prst="rect">
              <a:avLst/>
            </a:prstGeom>
            <a:noFill/>
            <a:ln w="9525">
              <a:noFill/>
            </a:ln>
          </p:spPr>
          <p:txBody>
            <a:bodyPr wrap="square" anchor="t">
              <a:spAutoFit/>
            </a:bodyPr>
            <a:lstStyle/>
            <a:p>
              <a:pPr lvl="0" indent="0"/>
              <a:r>
                <a:rPr lang="zh-CN" altLang="zh-CN" b="1" dirty="0">
                  <a:solidFill>
                    <a:schemeClr val="bg1"/>
                  </a:solidFill>
                  <a:latin typeface="微软雅黑" panose="020B0503020204020204" pitchFamily="34" charset="-122"/>
                  <a:ea typeface="微软雅黑" panose="020B0503020204020204" pitchFamily="34" charset="-122"/>
                </a:rPr>
                <a:t>拆迁</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78" name="矩形 8"/>
            <p:cNvSpPr/>
            <p:nvPr/>
          </p:nvSpPr>
          <p:spPr>
            <a:xfrm>
              <a:off x="8257" y="4740"/>
              <a:ext cx="1125" cy="645"/>
            </a:xfrm>
            <a:prstGeom prst="rect">
              <a:avLst/>
            </a:prstGeom>
            <a:noFill/>
            <a:ln w="9525">
              <a:noFill/>
            </a:ln>
          </p:spPr>
          <p:txBody>
            <a:bodyPr wrap="square" anchor="t">
              <a:spAutoFit/>
            </a:bodyPr>
            <a:lstStyle/>
            <a:p>
              <a:pPr lvl="0" indent="0"/>
              <a:r>
                <a:rPr lang="zh-CN" altLang="zh-CN" b="1" dirty="0" smtClean="0">
                  <a:solidFill>
                    <a:schemeClr val="bg1"/>
                  </a:solidFill>
                  <a:latin typeface="微软雅黑" panose="020B0503020204020204" pitchFamily="34" charset="-122"/>
                  <a:ea typeface="微软雅黑" panose="020B0503020204020204" pitchFamily="34" charset="-122"/>
                </a:rPr>
                <a:t>监管</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79" name="组合 11"/>
            <p:cNvGrpSpPr/>
            <p:nvPr/>
          </p:nvGrpSpPr>
          <p:grpSpPr>
            <a:xfrm rot="-3624405">
              <a:off x="9477" y="5622"/>
              <a:ext cx="2085" cy="1895"/>
              <a:chOff x="6887599" y="4511297"/>
              <a:chExt cx="972267" cy="884819"/>
            </a:xfrm>
          </p:grpSpPr>
          <p:sp>
            <p:nvSpPr>
              <p:cNvPr id="81" name="Freeform 39"/>
              <p:cNvSpPr/>
              <p:nvPr/>
            </p:nvSpPr>
            <p:spPr bwMode="auto">
              <a:xfrm>
                <a:off x="6887599" y="4511297"/>
                <a:ext cx="972267" cy="884819"/>
              </a:xfrm>
              <a:custGeom>
                <a:avLst/>
                <a:gdLst>
                  <a:gd name="T0" fmla="*/ 270 w 410"/>
                  <a:gd name="T1" fmla="*/ 47 h 373"/>
                  <a:gd name="T2" fmla="*/ 46 w 410"/>
                  <a:gd name="T3" fmla="*/ 103 h 373"/>
                  <a:gd name="T4" fmla="*/ 102 w 410"/>
                  <a:gd name="T5" fmla="*/ 326 h 373"/>
                  <a:gd name="T6" fmla="*/ 326 w 410"/>
                  <a:gd name="T7" fmla="*/ 271 h 373"/>
                  <a:gd name="T8" fmla="*/ 410 w 410"/>
                  <a:gd name="T9" fmla="*/ 131 h 373"/>
                  <a:gd name="T10" fmla="*/ 270 w 410"/>
                  <a:gd name="T11" fmla="*/ 47 h 373"/>
                </a:gdLst>
                <a:ahLst/>
                <a:cxnLst>
                  <a:cxn ang="0">
                    <a:pos x="T0" y="T1"/>
                  </a:cxn>
                  <a:cxn ang="0">
                    <a:pos x="T2" y="T3"/>
                  </a:cxn>
                  <a:cxn ang="0">
                    <a:pos x="T4" y="T5"/>
                  </a:cxn>
                  <a:cxn ang="0">
                    <a:pos x="T6" y="T7"/>
                  </a:cxn>
                  <a:cxn ang="0">
                    <a:pos x="T8" y="T9"/>
                  </a:cxn>
                  <a:cxn ang="0">
                    <a:pos x="T10" y="T11"/>
                  </a:cxn>
                </a:cxnLst>
                <a:rect l="0" t="0" r="r" b="b"/>
                <a:pathLst>
                  <a:path w="410" h="373">
                    <a:moveTo>
                      <a:pt x="270" y="47"/>
                    </a:moveTo>
                    <a:cubicBezTo>
                      <a:pt x="193" y="0"/>
                      <a:pt x="93" y="25"/>
                      <a:pt x="46" y="103"/>
                    </a:cubicBezTo>
                    <a:cubicBezTo>
                      <a:pt x="0" y="180"/>
                      <a:pt x="25" y="280"/>
                      <a:pt x="102" y="326"/>
                    </a:cubicBezTo>
                    <a:cubicBezTo>
                      <a:pt x="179" y="373"/>
                      <a:pt x="279" y="348"/>
                      <a:pt x="326" y="271"/>
                    </a:cubicBezTo>
                    <a:cubicBezTo>
                      <a:pt x="410" y="131"/>
                      <a:pt x="410" y="131"/>
                      <a:pt x="410" y="131"/>
                    </a:cubicBezTo>
                    <a:lnTo>
                      <a:pt x="270" y="47"/>
                    </a:ln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sp>
            <p:nvSpPr>
              <p:cNvPr id="82" name="Freeform 40"/>
              <p:cNvSpPr/>
              <p:nvPr/>
            </p:nvSpPr>
            <p:spPr bwMode="auto">
              <a:xfrm>
                <a:off x="6970855" y="4593761"/>
                <a:ext cx="718125" cy="721396"/>
              </a:xfrm>
              <a:custGeom>
                <a:avLst/>
                <a:gdLst>
                  <a:gd name="T0" fmla="*/ 266 w 303"/>
                  <a:gd name="T1" fmla="*/ 220 h 304"/>
                  <a:gd name="T2" fmla="*/ 83 w 303"/>
                  <a:gd name="T3" fmla="*/ 266 h 304"/>
                  <a:gd name="T4" fmla="*/ 38 w 303"/>
                  <a:gd name="T5" fmla="*/ 84 h 304"/>
                  <a:gd name="T6" fmla="*/ 220 w 303"/>
                  <a:gd name="T7" fmla="*/ 38 h 304"/>
                  <a:gd name="T8" fmla="*/ 266 w 303"/>
                  <a:gd name="T9" fmla="*/ 220 h 304"/>
                </a:gdLst>
                <a:ahLst/>
                <a:cxnLst>
                  <a:cxn ang="0">
                    <a:pos x="T0" y="T1"/>
                  </a:cxn>
                  <a:cxn ang="0">
                    <a:pos x="T2" y="T3"/>
                  </a:cxn>
                  <a:cxn ang="0">
                    <a:pos x="T4" y="T5"/>
                  </a:cxn>
                  <a:cxn ang="0">
                    <a:pos x="T6" y="T7"/>
                  </a:cxn>
                  <a:cxn ang="0">
                    <a:pos x="T8" y="T9"/>
                  </a:cxn>
                </a:cxnLst>
                <a:rect l="0" t="0" r="r" b="b"/>
                <a:pathLst>
                  <a:path w="303" h="304">
                    <a:moveTo>
                      <a:pt x="266" y="220"/>
                    </a:moveTo>
                    <a:cubicBezTo>
                      <a:pt x="228" y="283"/>
                      <a:pt x="146" y="304"/>
                      <a:pt x="83" y="266"/>
                    </a:cubicBezTo>
                    <a:cubicBezTo>
                      <a:pt x="20" y="228"/>
                      <a:pt x="0" y="146"/>
                      <a:pt x="38" y="84"/>
                    </a:cubicBezTo>
                    <a:cubicBezTo>
                      <a:pt x="76" y="21"/>
                      <a:pt x="157" y="0"/>
                      <a:pt x="220" y="38"/>
                    </a:cubicBezTo>
                    <a:cubicBezTo>
                      <a:pt x="283" y="76"/>
                      <a:pt x="303" y="158"/>
                      <a:pt x="266" y="220"/>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Calibri" panose="020F0502020204030204" charset="0"/>
                  <a:ea typeface="宋体" panose="02010600030101010101" pitchFamily="2" charset="-122"/>
                  <a:cs typeface="+mn-cs"/>
                </a:endParaRPr>
              </a:p>
            </p:txBody>
          </p:sp>
        </p:grpSp>
        <p:sp>
          <p:nvSpPr>
            <p:cNvPr id="80" name="矩形 113"/>
            <p:cNvSpPr/>
            <p:nvPr/>
          </p:nvSpPr>
          <p:spPr>
            <a:xfrm>
              <a:off x="9980" y="6370"/>
              <a:ext cx="1195" cy="645"/>
            </a:xfrm>
            <a:prstGeom prst="rect">
              <a:avLst/>
            </a:prstGeom>
            <a:noFill/>
            <a:ln w="9525">
              <a:noFill/>
            </a:ln>
          </p:spPr>
          <p:txBody>
            <a:bodyPr wrap="square" anchor="t">
              <a:spAutoFit/>
            </a:bodyPr>
            <a:lstStyle/>
            <a:p>
              <a:pPr lvl="0" indent="0"/>
              <a:r>
                <a:rPr lang="zh-CN" altLang="zh-CN" b="1" dirty="0">
                  <a:solidFill>
                    <a:schemeClr val="bg1"/>
                  </a:solidFill>
                  <a:latin typeface="微软雅黑" panose="020B0503020204020204" pitchFamily="34" charset="-122"/>
                  <a:ea typeface="微软雅黑" panose="020B0503020204020204" pitchFamily="34" charset="-122"/>
                </a:rPr>
                <a:t>财税</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sp>
        <p:nvSpPr>
          <p:cNvPr id="91" name="剪去单角的矩形 90"/>
          <p:cNvSpPr/>
          <p:nvPr/>
        </p:nvSpPr>
        <p:spPr>
          <a:xfrm rot="10800000" flipH="1">
            <a:off x="359025" y="1203596"/>
            <a:ext cx="4428999" cy="510539"/>
          </a:xfrm>
          <a:prstGeom prst="snip1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92" name="矩形 17"/>
          <p:cNvSpPr/>
          <p:nvPr/>
        </p:nvSpPr>
        <p:spPr>
          <a:xfrm>
            <a:off x="683569" y="1275606"/>
            <a:ext cx="3816424" cy="400110"/>
          </a:xfrm>
          <a:prstGeom prst="rect">
            <a:avLst/>
          </a:prstGeom>
          <a:noFill/>
          <a:ln w="9525">
            <a:noFill/>
          </a:ln>
        </p:spPr>
        <p:txBody>
          <a:bodyPr wrap="square" anchor="t">
            <a:spAutoFit/>
          </a:bodyPr>
          <a:lstStyle/>
          <a:p>
            <a:pPr lvl="0" indent="0" algn="ctr"/>
            <a:r>
              <a:rPr lang="zh-CN" altLang="zh-CN" sz="2000" b="1" dirty="0">
                <a:solidFill>
                  <a:srgbClr val="002060"/>
                </a:solidFill>
                <a:latin typeface="微软雅黑" panose="020B0503020204020204" pitchFamily="34" charset="-122"/>
                <a:ea typeface="微软雅黑" panose="020B0503020204020204" pitchFamily="34" charset="-122"/>
              </a:rPr>
              <a:t>《东莞市</a:t>
            </a:r>
            <a:r>
              <a:rPr lang="en-US" altLang="zh-CN" sz="2000" b="1" dirty="0">
                <a:solidFill>
                  <a:srgbClr val="002060"/>
                </a:solidFill>
                <a:latin typeface="微软雅黑" panose="020B0503020204020204" pitchFamily="34" charset="-122"/>
                <a:ea typeface="微软雅黑" panose="020B0503020204020204" pitchFamily="34" charset="-122"/>
              </a:rPr>
              <a:t>“</a:t>
            </a:r>
            <a:r>
              <a:rPr lang="zh-CN" altLang="zh-CN" sz="2000" b="1" dirty="0">
                <a:solidFill>
                  <a:srgbClr val="002060"/>
                </a:solidFill>
                <a:latin typeface="微软雅黑" panose="020B0503020204020204" pitchFamily="34" charset="-122"/>
                <a:ea typeface="微软雅黑" panose="020B0503020204020204" pitchFamily="34" charset="-122"/>
              </a:rPr>
              <a:t>三旧</a:t>
            </a:r>
            <a:r>
              <a:rPr lang="en-US" altLang="zh-CN" sz="2000" b="1" dirty="0">
                <a:solidFill>
                  <a:srgbClr val="002060"/>
                </a:solidFill>
                <a:latin typeface="微软雅黑" panose="020B0503020204020204" pitchFamily="34" charset="-122"/>
                <a:ea typeface="微软雅黑" panose="020B0503020204020204" pitchFamily="34" charset="-122"/>
              </a:rPr>
              <a:t>”</a:t>
            </a:r>
            <a:r>
              <a:rPr lang="zh-CN" altLang="zh-CN" sz="2000" b="1" dirty="0">
                <a:solidFill>
                  <a:srgbClr val="002060"/>
                </a:solidFill>
                <a:latin typeface="微软雅黑" panose="020B0503020204020204" pitchFamily="34" charset="-122"/>
                <a:ea typeface="微软雅黑" panose="020B0503020204020204" pitchFamily="34" charset="-122"/>
              </a:rPr>
              <a:t>改造实施细则》</a:t>
            </a:r>
            <a:endParaRPr lang="en-US" altLang="zh-CN" sz="2000" b="1" dirty="0">
              <a:solidFill>
                <a:srgbClr val="002060"/>
              </a:solidFill>
              <a:latin typeface="微软雅黑" panose="020B0503020204020204" pitchFamily="34" charset="-122"/>
              <a:ea typeface="微软雅黑" panose="020B0503020204020204" pitchFamily="34" charset="-122"/>
            </a:endParaRPr>
          </a:p>
        </p:txBody>
      </p:sp>
      <p:sp>
        <p:nvSpPr>
          <p:cNvPr id="93" name="剪去单角的矩形 92"/>
          <p:cNvSpPr/>
          <p:nvPr/>
        </p:nvSpPr>
        <p:spPr>
          <a:xfrm rot="10800000" flipH="1">
            <a:off x="359025" y="1968136"/>
            <a:ext cx="4428999" cy="509361"/>
          </a:xfrm>
          <a:prstGeom prst="snip1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94" name="矩形 100"/>
          <p:cNvSpPr/>
          <p:nvPr/>
        </p:nvSpPr>
        <p:spPr>
          <a:xfrm>
            <a:off x="323528" y="1995686"/>
            <a:ext cx="4536504" cy="400110"/>
          </a:xfrm>
          <a:prstGeom prst="rect">
            <a:avLst/>
          </a:prstGeom>
          <a:noFill/>
          <a:ln w="9525">
            <a:noFill/>
          </a:ln>
        </p:spPr>
        <p:txBody>
          <a:bodyPr wrap="square" anchor="t">
            <a:spAutoFit/>
          </a:bodyPr>
          <a:lstStyle/>
          <a:p>
            <a:pPr lvl="0" indent="0" algn="ctr"/>
            <a:r>
              <a:rPr lang="zh-CN" altLang="zh-CN" sz="2000" b="1" dirty="0">
                <a:solidFill>
                  <a:srgbClr val="002060"/>
                </a:solidFill>
                <a:latin typeface="微软雅黑" panose="020B0503020204020204" pitchFamily="34" charset="-122"/>
                <a:ea typeface="微软雅黑" panose="020B0503020204020204" pitchFamily="34" charset="-122"/>
              </a:rPr>
              <a:t>《</a:t>
            </a:r>
            <a:r>
              <a:rPr lang="en-US" altLang="zh-CN" sz="2000" b="1" dirty="0">
                <a:solidFill>
                  <a:srgbClr val="002060"/>
                </a:solidFill>
                <a:latin typeface="微软雅黑" panose="020B0503020204020204" pitchFamily="34" charset="-122"/>
                <a:ea typeface="微软雅黑" panose="020B0503020204020204" pitchFamily="34" charset="-122"/>
              </a:rPr>
              <a:t>“</a:t>
            </a:r>
            <a:r>
              <a:rPr lang="zh-CN" altLang="zh-CN" sz="2000" b="1" dirty="0">
                <a:solidFill>
                  <a:srgbClr val="002060"/>
                </a:solidFill>
                <a:latin typeface="微软雅黑" panose="020B0503020204020204" pitchFamily="34" charset="-122"/>
                <a:ea typeface="微软雅黑" panose="020B0503020204020204" pitchFamily="34" charset="-122"/>
              </a:rPr>
              <a:t>三旧</a:t>
            </a:r>
            <a:r>
              <a:rPr lang="en-US" altLang="zh-CN" sz="2000" b="1" dirty="0">
                <a:solidFill>
                  <a:srgbClr val="002060"/>
                </a:solidFill>
                <a:latin typeface="微软雅黑" panose="020B0503020204020204" pitchFamily="34" charset="-122"/>
                <a:ea typeface="微软雅黑" panose="020B0503020204020204" pitchFamily="34" charset="-122"/>
              </a:rPr>
              <a:t>”</a:t>
            </a:r>
            <a:r>
              <a:rPr lang="zh-CN" altLang="zh-CN" sz="2000" b="1" dirty="0">
                <a:solidFill>
                  <a:srgbClr val="002060"/>
                </a:solidFill>
                <a:latin typeface="微软雅黑" panose="020B0503020204020204" pitchFamily="34" charset="-122"/>
                <a:ea typeface="微软雅黑" panose="020B0503020204020204" pitchFamily="34" charset="-122"/>
              </a:rPr>
              <a:t>改造常态化全流程管理方案》</a:t>
            </a:r>
            <a:endParaRPr lang="en-US" altLang="zh-CN" sz="2000" b="1" dirty="0">
              <a:solidFill>
                <a:srgbClr val="002060"/>
              </a:solidFill>
              <a:latin typeface="微软雅黑" panose="020B0503020204020204" pitchFamily="34" charset="-122"/>
              <a:ea typeface="微软雅黑" panose="020B0503020204020204" pitchFamily="34" charset="-122"/>
            </a:endParaRPr>
          </a:p>
        </p:txBody>
      </p:sp>
      <p:sp>
        <p:nvSpPr>
          <p:cNvPr id="95" name="剪去单角的矩形 94"/>
          <p:cNvSpPr/>
          <p:nvPr/>
        </p:nvSpPr>
        <p:spPr>
          <a:xfrm rot="10800000" flipH="1">
            <a:off x="359026" y="2716166"/>
            <a:ext cx="4428998" cy="663994"/>
          </a:xfrm>
          <a:prstGeom prst="snip1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96" name="矩形 102"/>
          <p:cNvSpPr/>
          <p:nvPr/>
        </p:nvSpPr>
        <p:spPr>
          <a:xfrm>
            <a:off x="359025" y="2700294"/>
            <a:ext cx="4356991" cy="707886"/>
          </a:xfrm>
          <a:prstGeom prst="rect">
            <a:avLst/>
          </a:prstGeom>
          <a:noFill/>
          <a:ln w="9525">
            <a:noFill/>
          </a:ln>
        </p:spPr>
        <p:txBody>
          <a:bodyPr wrap="square" anchor="t">
            <a:spAutoFit/>
          </a:bodyPr>
          <a:lstStyle/>
          <a:p>
            <a:pPr lvl="0" indent="0" algn="ctr"/>
            <a:r>
              <a:rPr lang="zh-CN" altLang="zh-CN" sz="2000" b="1" dirty="0">
                <a:solidFill>
                  <a:srgbClr val="002060"/>
                </a:solidFill>
                <a:latin typeface="微软雅黑" panose="020B0503020204020204" pitchFamily="34" charset="-122"/>
                <a:ea typeface="微软雅黑" panose="020B0503020204020204" pitchFamily="34" charset="-122"/>
              </a:rPr>
              <a:t>《集体经济组织与企业</a:t>
            </a:r>
            <a:r>
              <a:rPr lang="zh-CN" altLang="zh-CN" sz="2000" b="1" dirty="0" smtClean="0">
                <a:solidFill>
                  <a:srgbClr val="002060"/>
                </a:solidFill>
                <a:latin typeface="微软雅黑" panose="020B0503020204020204" pitchFamily="34" charset="-122"/>
                <a:ea typeface="微软雅黑" panose="020B0503020204020204" pitchFamily="34" charset="-122"/>
              </a:rPr>
              <a:t>合作实施</a:t>
            </a:r>
            <a:r>
              <a:rPr lang="en-US" altLang="zh-CN" sz="2000" b="1" dirty="0">
                <a:solidFill>
                  <a:srgbClr val="002060"/>
                </a:solidFill>
                <a:latin typeface="微软雅黑" panose="020B0503020204020204" pitchFamily="34" charset="-122"/>
                <a:ea typeface="微软雅黑" panose="020B0503020204020204" pitchFamily="34" charset="-122"/>
              </a:rPr>
              <a:t>“</a:t>
            </a:r>
            <a:r>
              <a:rPr lang="zh-CN" altLang="zh-CN" sz="2000" b="1" dirty="0">
                <a:solidFill>
                  <a:srgbClr val="002060"/>
                </a:solidFill>
                <a:latin typeface="微软雅黑" panose="020B0503020204020204" pitchFamily="34" charset="-122"/>
                <a:ea typeface="微软雅黑" panose="020B0503020204020204" pitchFamily="34" charset="-122"/>
              </a:rPr>
              <a:t>三旧</a:t>
            </a:r>
            <a:r>
              <a:rPr lang="en-US" altLang="zh-CN" sz="2000" b="1" dirty="0">
                <a:solidFill>
                  <a:srgbClr val="002060"/>
                </a:solidFill>
                <a:latin typeface="微软雅黑" panose="020B0503020204020204" pitchFamily="34" charset="-122"/>
                <a:ea typeface="微软雅黑" panose="020B0503020204020204" pitchFamily="34" charset="-122"/>
              </a:rPr>
              <a:t>”</a:t>
            </a:r>
            <a:r>
              <a:rPr lang="zh-CN" altLang="zh-CN" sz="2000" b="1" dirty="0">
                <a:solidFill>
                  <a:srgbClr val="002060"/>
                </a:solidFill>
                <a:latin typeface="微软雅黑" panose="020B0503020204020204" pitchFamily="34" charset="-122"/>
                <a:ea typeface="微软雅黑" panose="020B0503020204020204" pitchFamily="34" charset="-122"/>
              </a:rPr>
              <a:t>改造操作指引》</a:t>
            </a:r>
            <a:endParaRPr lang="en-US" altLang="zh-CN" sz="2000" b="1" dirty="0">
              <a:solidFill>
                <a:srgbClr val="002060"/>
              </a:solidFill>
              <a:latin typeface="微软雅黑" panose="020B0503020204020204" pitchFamily="34" charset="-122"/>
              <a:ea typeface="微软雅黑" panose="020B0503020204020204" pitchFamily="34" charset="-122"/>
            </a:endParaRPr>
          </a:p>
        </p:txBody>
      </p:sp>
      <p:sp>
        <p:nvSpPr>
          <p:cNvPr id="97" name="矩形 1"/>
          <p:cNvSpPr/>
          <p:nvPr/>
        </p:nvSpPr>
        <p:spPr>
          <a:xfrm>
            <a:off x="1428145" y="3459754"/>
            <a:ext cx="2473198" cy="400110"/>
          </a:xfrm>
          <a:prstGeom prst="rect">
            <a:avLst/>
          </a:prstGeom>
          <a:noFill/>
          <a:ln w="9525">
            <a:noFill/>
          </a:ln>
        </p:spPr>
        <p:txBody>
          <a:bodyPr wrap="square" anchor="t">
            <a:spAutoFit/>
          </a:bodyPr>
          <a:lstStyle/>
          <a:p>
            <a:pPr lvl="0" indent="0" algn="ctr"/>
            <a:r>
              <a:rPr lang="zh-CN" altLang="zh-CN" sz="2000" dirty="0">
                <a:solidFill>
                  <a:srgbClr val="0070C0"/>
                </a:solidFill>
                <a:latin typeface="微软雅黑" panose="020B0503020204020204" pitchFamily="34" charset="-122"/>
                <a:ea typeface="微软雅黑" panose="020B0503020204020204" pitchFamily="34" charset="-122"/>
              </a:rPr>
              <a:t>等</a:t>
            </a:r>
            <a:r>
              <a:rPr lang="en-US" altLang="zh-CN" sz="2000" dirty="0">
                <a:solidFill>
                  <a:srgbClr val="0070C0"/>
                </a:solidFill>
                <a:latin typeface="微软雅黑" panose="020B0503020204020204" pitchFamily="34" charset="-122"/>
                <a:ea typeface="微软雅黑" panose="020B0503020204020204" pitchFamily="34" charset="-122"/>
              </a:rPr>
              <a:t>30</a:t>
            </a:r>
            <a:r>
              <a:rPr lang="zh-CN" altLang="zh-CN" sz="2000" dirty="0">
                <a:solidFill>
                  <a:srgbClr val="0070C0"/>
                </a:solidFill>
                <a:latin typeface="微软雅黑" panose="020B0503020204020204" pitchFamily="34" charset="-122"/>
                <a:ea typeface="微软雅黑" panose="020B0503020204020204" pitchFamily="34" charset="-122"/>
              </a:rPr>
              <a:t>余份配套文件</a:t>
            </a:r>
            <a:endParaRPr lang="en-US" altLang="zh-CN" sz="2000" dirty="0">
              <a:solidFill>
                <a:srgbClr val="0070C0"/>
              </a:solidFill>
              <a:latin typeface="微软雅黑" panose="020B0503020204020204" pitchFamily="34" charset="-122"/>
              <a:ea typeface="微软雅黑" panose="020B0503020204020204" pitchFamily="34" charset="-122"/>
            </a:endParaRPr>
          </a:p>
        </p:txBody>
      </p:sp>
      <p:sp>
        <p:nvSpPr>
          <p:cNvPr id="98" name="矩形 97"/>
          <p:cNvSpPr/>
          <p:nvPr/>
        </p:nvSpPr>
        <p:spPr>
          <a:xfrm>
            <a:off x="471585" y="3953784"/>
            <a:ext cx="1708273" cy="46166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主干政策</a:t>
            </a:r>
          </a:p>
        </p:txBody>
      </p:sp>
      <p:sp>
        <p:nvSpPr>
          <p:cNvPr id="99" name="矩形 23"/>
          <p:cNvSpPr/>
          <p:nvPr/>
        </p:nvSpPr>
        <p:spPr>
          <a:xfrm>
            <a:off x="2194213" y="3960134"/>
            <a:ext cx="288540" cy="400110"/>
          </a:xfrm>
          <a:prstGeom prst="rect">
            <a:avLst/>
          </a:prstGeom>
          <a:noFill/>
          <a:ln w="9525">
            <a:noFill/>
          </a:ln>
        </p:spPr>
        <p:txBody>
          <a:bodyPr wrap="square" anchor="t">
            <a:spAutoFit/>
          </a:bodyPr>
          <a:lstStyle/>
          <a:p>
            <a:pPr lvl="0" indent="0"/>
            <a:r>
              <a:rPr lang="en-US" altLang="zh-CN" sz="2000" b="1" dirty="0">
                <a:solidFill>
                  <a:srgbClr val="00B0F0"/>
                </a:solidFill>
                <a:latin typeface="微软雅黑" panose="020B0503020204020204" pitchFamily="34" charset="-122"/>
                <a:ea typeface="微软雅黑" panose="020B0503020204020204" pitchFamily="34" charset="-122"/>
              </a:rPr>
              <a:t>+</a:t>
            </a:r>
          </a:p>
        </p:txBody>
      </p:sp>
      <p:sp>
        <p:nvSpPr>
          <p:cNvPr id="100" name="矩形 99"/>
          <p:cNvSpPr/>
          <p:nvPr/>
        </p:nvSpPr>
        <p:spPr>
          <a:xfrm>
            <a:off x="2592859" y="3960134"/>
            <a:ext cx="1615823" cy="461665"/>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操作细则</a:t>
            </a:r>
          </a:p>
        </p:txBody>
      </p:sp>
      <p:sp>
        <p:nvSpPr>
          <p:cNvPr id="2" name="TextBox 13"/>
          <p:cNvSpPr txBox="1"/>
          <p:nvPr/>
        </p:nvSpPr>
        <p:spPr>
          <a:xfrm>
            <a:off x="359025" y="165869"/>
            <a:ext cx="5836670" cy="460375"/>
          </a:xfrm>
          <a:prstGeom prst="rect">
            <a:avLst/>
          </a:prstGeom>
          <a:noFill/>
          <a:effectLst/>
        </p:spPr>
        <p:txBody>
          <a:bodyPr wrap="square">
            <a:spAutoFit/>
          </a:bodyPr>
          <a:lstStyle/>
          <a:p>
            <a:pPr fontAlgn="auto">
              <a:spcBef>
                <a:spcPts val="0"/>
              </a:spcBef>
              <a:spcAft>
                <a:spcPts val="0"/>
              </a:spcAft>
              <a:defRPr/>
            </a:pPr>
            <a:r>
              <a:rPr lang="zh-CN" altLang="en-US" sz="2400" dirty="0">
                <a:ln w="6350">
                  <a:noFill/>
                </a:ln>
                <a:solidFill>
                  <a:srgbClr val="0070C0"/>
                </a:solidFill>
                <a:latin typeface="微软雅黑" panose="020B0503020204020204" pitchFamily="34" charset="-122"/>
                <a:ea typeface="微软雅黑" panose="020B0503020204020204" pitchFamily="34" charset="-122"/>
                <a:sym typeface="+mn-ea"/>
              </a:rPr>
              <a:t>一</a:t>
            </a:r>
            <a:r>
              <a:rPr lang="zh-CN" altLang="en-US" sz="2400" dirty="0" smtClean="0">
                <a:ln w="6350">
                  <a:noFill/>
                </a:ln>
                <a:solidFill>
                  <a:srgbClr val="0070C0"/>
                </a:solidFill>
                <a:latin typeface="微软雅黑" panose="020B0503020204020204" pitchFamily="34" charset="-122"/>
                <a:ea typeface="微软雅黑" panose="020B0503020204020204" pitchFamily="34" charset="-122"/>
                <a:sym typeface="+mn-ea"/>
              </a:rPr>
              <a:t>、总体概述</a:t>
            </a:r>
            <a:endParaRPr lang="zh-CN" altLang="en-US" sz="2400" b="1" dirty="0">
              <a:ln w="6350">
                <a:noFill/>
              </a:ln>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edg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10160" y="150151"/>
            <a:ext cx="775547" cy="504641"/>
          </a:xfrm>
          <a:custGeom>
            <a:avLst/>
            <a:gdLst>
              <a:gd name="connsiteX0" fmla="*/ 0 w 1090990"/>
              <a:gd name="connsiteY0" fmla="*/ 0 h 708790"/>
              <a:gd name="connsiteX1" fmla="*/ 738346 w 1090990"/>
              <a:gd name="connsiteY1" fmla="*/ 0 h 708790"/>
              <a:gd name="connsiteX2" fmla="*/ 1090990 w 1090990"/>
              <a:gd name="connsiteY2" fmla="*/ 299606 h 708790"/>
              <a:gd name="connsiteX3" fmla="*/ 1090990 w 1090990"/>
              <a:gd name="connsiteY3" fmla="*/ 409184 h 708790"/>
              <a:gd name="connsiteX4" fmla="*/ 738346 w 1090990"/>
              <a:gd name="connsiteY4" fmla="*/ 708790 h 708790"/>
              <a:gd name="connsiteX5" fmla="*/ 0 w 1090990"/>
              <a:gd name="connsiteY5" fmla="*/ 708790 h 708790"/>
              <a:gd name="connsiteX6" fmla="*/ 0 w 1090990"/>
              <a:gd name="connsiteY6" fmla="*/ 0 h 70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990" h="708790">
                <a:moveTo>
                  <a:pt x="0" y="0"/>
                </a:moveTo>
                <a:lnTo>
                  <a:pt x="738346" y="0"/>
                </a:lnTo>
                <a:cubicBezTo>
                  <a:pt x="933106" y="0"/>
                  <a:pt x="1090990" y="134138"/>
                  <a:pt x="1090990" y="299606"/>
                </a:cubicBezTo>
                <a:lnTo>
                  <a:pt x="1090990" y="409184"/>
                </a:lnTo>
                <a:cubicBezTo>
                  <a:pt x="1090990" y="574652"/>
                  <a:pt x="933106" y="708790"/>
                  <a:pt x="738346" y="708790"/>
                </a:cubicBezTo>
                <a:lnTo>
                  <a:pt x="0" y="70879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anchor="ctr"/>
          <a:lstStyle/>
          <a:p>
            <a:pPr algn="ctr">
              <a:buFontTx/>
              <a:buNone/>
              <a:defRPr/>
            </a:pPr>
            <a:endParaRPr lang="zh-CN" altLang="en-US" sz="1400">
              <a:solidFill>
                <a:prstClr val="white"/>
              </a:solidFill>
            </a:endParaRPr>
          </a:p>
        </p:txBody>
      </p:sp>
      <p:grpSp>
        <p:nvGrpSpPr>
          <p:cNvPr id="13" name="组合 12"/>
          <p:cNvGrpSpPr/>
          <p:nvPr/>
        </p:nvGrpSpPr>
        <p:grpSpPr>
          <a:xfrm>
            <a:off x="365021" y="250994"/>
            <a:ext cx="303084" cy="303098"/>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defTabSz="913934">
                <a:defRPr/>
              </a:pPr>
              <a:endParaRPr lang="zh-CN" altLang="en-US" kern="0">
                <a:solidFill>
                  <a:sysClr val="windowText" lastClr="000000"/>
                </a:solidFill>
                <a:latin typeface="Calibri" panose="020F0502020204030204"/>
              </a:endParaRPr>
            </a:p>
          </p:txBody>
        </p:sp>
        <p:sp>
          <p:nvSpPr>
            <p:cNvPr id="17" name="椭圆 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defTabSz="913934">
                <a:defRPr/>
              </a:pPr>
              <a:endParaRPr lang="zh-CN" altLang="en-US" kern="0">
                <a:solidFill>
                  <a:sysClr val="window" lastClr="FFFFFF"/>
                </a:solidFill>
                <a:latin typeface="Calibri" panose="020F0502020204030204"/>
              </a:endParaRPr>
            </a:p>
          </p:txBody>
        </p:sp>
      </p:grpSp>
      <p:sp>
        <p:nvSpPr>
          <p:cNvPr id="12291" name="文本框 17"/>
          <p:cNvSpPr txBox="1">
            <a:spLocks noChangeArrowheads="1"/>
          </p:cNvSpPr>
          <p:nvPr/>
        </p:nvSpPr>
        <p:spPr bwMode="auto">
          <a:xfrm>
            <a:off x="801511" y="257401"/>
            <a:ext cx="2815449" cy="32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23" tIns="32511" rIns="65023" bIns="32511">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marL="30257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34829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9401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43973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1700">
                <a:solidFill>
                  <a:srgbClr val="C00000"/>
                </a:solidFill>
                <a:latin typeface="Franklin Gothic Book" pitchFamily="34" charset="0"/>
                <a:ea typeface="微软雅黑" pitchFamily="34" charset="-122"/>
              </a:rPr>
              <a:t>三、主要内容</a:t>
            </a:r>
          </a:p>
        </p:txBody>
      </p:sp>
      <p:sp>
        <p:nvSpPr>
          <p:cNvPr id="12292" name="文本框 18"/>
          <p:cNvSpPr txBox="1">
            <a:spLocks noChangeArrowheads="1"/>
          </p:cNvSpPr>
          <p:nvPr/>
        </p:nvSpPr>
        <p:spPr bwMode="auto">
          <a:xfrm>
            <a:off x="171592" y="4901905"/>
            <a:ext cx="503484" cy="17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8" tIns="34274" rIns="68548" bIns="34274">
            <a:spAutoFit/>
          </a:bodyPr>
          <a:lstStyle>
            <a:lvl1pPr defTabSz="963613" eaLnBrk="0" hangingPunct="0">
              <a:defRPr>
                <a:solidFill>
                  <a:schemeClr val="tx1"/>
                </a:solidFill>
                <a:latin typeface="Calibri" pitchFamily="34" charset="0"/>
                <a:ea typeface="宋体" pitchFamily="2" charset="-122"/>
              </a:defRPr>
            </a:lvl1pPr>
            <a:lvl2pPr defTabSz="963613" eaLnBrk="0" hangingPunct="0">
              <a:defRPr>
                <a:solidFill>
                  <a:schemeClr val="tx1"/>
                </a:solidFill>
                <a:latin typeface="Calibri" pitchFamily="34" charset="0"/>
                <a:ea typeface="宋体" pitchFamily="2" charset="-122"/>
              </a:defRPr>
            </a:lvl2pPr>
            <a:lvl3pPr defTabSz="963613" eaLnBrk="0" hangingPunct="0">
              <a:defRPr>
                <a:solidFill>
                  <a:schemeClr val="tx1"/>
                </a:solidFill>
                <a:latin typeface="Calibri" pitchFamily="34" charset="0"/>
                <a:ea typeface="宋体" pitchFamily="2" charset="-122"/>
              </a:defRPr>
            </a:lvl3pPr>
            <a:lvl4pPr defTabSz="963613" eaLnBrk="0" hangingPunct="0">
              <a:defRPr>
                <a:solidFill>
                  <a:schemeClr val="tx1"/>
                </a:solidFill>
                <a:latin typeface="Calibri" pitchFamily="34" charset="0"/>
                <a:ea typeface="宋体" pitchFamily="2" charset="-122"/>
              </a:defRPr>
            </a:lvl4pPr>
            <a:lvl5pPr defTabSz="963613" eaLnBrk="0" hangingPunct="0">
              <a:defRPr>
                <a:solidFill>
                  <a:schemeClr val="tx1"/>
                </a:solidFill>
                <a:latin typeface="Calibri" pitchFamily="34" charset="0"/>
                <a:ea typeface="宋体" pitchFamily="2" charset="-122"/>
              </a:defRPr>
            </a:lvl5pPr>
            <a:lvl6pPr marL="3025775" indent="-739775" defTabSz="963613"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3482975" indent="-739775" defTabSz="963613"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940175" indent="-739775" defTabSz="963613"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4397375" indent="-739775" defTabSz="963613"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700">
                <a:solidFill>
                  <a:srgbClr val="595959"/>
                </a:solidFill>
                <a:latin typeface="Arial" pitchFamily="34" charset="0"/>
                <a:ea typeface="方正正粗黑简体"/>
                <a:cs typeface="方正正粗黑简体"/>
                <a:sym typeface="Arial" pitchFamily="34" charset="0"/>
              </a:rPr>
              <a:t>起草原则</a:t>
            </a:r>
          </a:p>
        </p:txBody>
      </p:sp>
      <p:sp>
        <p:nvSpPr>
          <p:cNvPr id="20" name="矩形 19"/>
          <p:cNvSpPr/>
          <p:nvPr/>
        </p:nvSpPr>
        <p:spPr>
          <a:xfrm>
            <a:off x="8104293" y="4939160"/>
            <a:ext cx="1037449" cy="1027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5002" tIns="32499" rIns="65002" bIns="32499" anchor="ctr"/>
          <a:lstStyle/>
          <a:p>
            <a:pPr algn="ctr">
              <a:buFontTx/>
              <a:buNone/>
              <a:defRPr/>
            </a:pPr>
            <a:endParaRPr lang="zh-CN" altLang="en-US" sz="1400">
              <a:solidFill>
                <a:prstClr val="white"/>
              </a:solidFill>
            </a:endParaRPr>
          </a:p>
        </p:txBody>
      </p:sp>
      <p:pic>
        <p:nvPicPr>
          <p:cNvPr id="12294" name="图片 22" descr="东莞国土局标志（小）.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19441" y="101605"/>
            <a:ext cx="693138" cy="67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Oval 34"/>
          <p:cNvSpPr/>
          <p:nvPr/>
        </p:nvSpPr>
        <p:spPr>
          <a:xfrm>
            <a:off x="4384448" y="2230807"/>
            <a:ext cx="189653" cy="189664"/>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54" tIns="34277" rIns="68554" bIns="34277" anchor="ctr"/>
          <a:lstStyle/>
          <a:p>
            <a:pPr algn="ctr">
              <a:buFontTx/>
              <a:buNone/>
              <a:defRPr/>
            </a:pPr>
            <a:endParaRPr lang="en-US" dirty="0"/>
          </a:p>
        </p:txBody>
      </p:sp>
      <p:sp>
        <p:nvSpPr>
          <p:cNvPr id="60" name="Oval 34"/>
          <p:cNvSpPr/>
          <p:nvPr/>
        </p:nvSpPr>
        <p:spPr>
          <a:xfrm>
            <a:off x="4385577" y="3193802"/>
            <a:ext cx="189653" cy="188534"/>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54" tIns="34277" rIns="68554" bIns="34277" anchor="ctr"/>
          <a:lstStyle/>
          <a:p>
            <a:pPr algn="ctr">
              <a:buFontTx/>
              <a:buNone/>
              <a:defRPr/>
            </a:pPr>
            <a:endParaRPr lang="en-US" dirty="0"/>
          </a:p>
        </p:txBody>
      </p:sp>
      <p:sp>
        <p:nvSpPr>
          <p:cNvPr id="61" name="Oval 34"/>
          <p:cNvSpPr/>
          <p:nvPr/>
        </p:nvSpPr>
        <p:spPr>
          <a:xfrm>
            <a:off x="4385577" y="4229050"/>
            <a:ext cx="189653" cy="189664"/>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54" tIns="34277" rIns="68554" bIns="34277" anchor="ctr"/>
          <a:lstStyle/>
          <a:p>
            <a:pPr algn="ctr">
              <a:buFontTx/>
              <a:buNone/>
              <a:defRPr/>
            </a:pPr>
            <a:endParaRPr lang="en-US" dirty="0"/>
          </a:p>
        </p:txBody>
      </p:sp>
      <p:cxnSp>
        <p:nvCxnSpPr>
          <p:cNvPr id="63" name="Straight Connector 32"/>
          <p:cNvCxnSpPr/>
          <p:nvPr/>
        </p:nvCxnSpPr>
        <p:spPr>
          <a:xfrm flipH="1">
            <a:off x="4471372" y="2325639"/>
            <a:ext cx="505742" cy="0"/>
          </a:xfrm>
          <a:prstGeom prst="line">
            <a:avLst/>
          </a:prstGeom>
          <a:ln w="19050">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64" name="Straight Connector 32"/>
          <p:cNvCxnSpPr/>
          <p:nvPr/>
        </p:nvCxnSpPr>
        <p:spPr>
          <a:xfrm flipH="1">
            <a:off x="4472501" y="3290892"/>
            <a:ext cx="519289" cy="0"/>
          </a:xfrm>
          <a:prstGeom prst="line">
            <a:avLst/>
          </a:prstGeom>
          <a:ln w="19050">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65" name="Straight Connector 32"/>
          <p:cNvCxnSpPr/>
          <p:nvPr/>
        </p:nvCxnSpPr>
        <p:spPr>
          <a:xfrm flipH="1">
            <a:off x="4472502" y="4323882"/>
            <a:ext cx="511386" cy="0"/>
          </a:xfrm>
          <a:prstGeom prst="line">
            <a:avLst/>
          </a:prstGeom>
          <a:ln w="19050">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66" name="圆角矩形 47"/>
          <p:cNvSpPr/>
          <p:nvPr/>
        </p:nvSpPr>
        <p:spPr>
          <a:xfrm>
            <a:off x="5351906" y="2008404"/>
            <a:ext cx="3324550" cy="685273"/>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54" tIns="34277" rIns="68554" bIns="34277" anchor="ctr"/>
          <a:lstStyle/>
          <a:p>
            <a:pPr>
              <a:lnSpc>
                <a:spcPct val="150000"/>
              </a:lnSpc>
              <a:buFontTx/>
              <a:buNone/>
              <a:defRPr/>
            </a:pPr>
            <a:r>
              <a:rPr lang="zh-CN" altLang="en-US" sz="1400" dirty="0">
                <a:sym typeface="+mn-ea"/>
              </a:rPr>
              <a:t>（一）找准定位、深化改革，以更高站位更广视野谋划城市更新新格局</a:t>
            </a:r>
          </a:p>
        </p:txBody>
      </p:sp>
      <p:sp>
        <p:nvSpPr>
          <p:cNvPr id="67" name="圆角矩形 48"/>
          <p:cNvSpPr/>
          <p:nvPr/>
        </p:nvSpPr>
        <p:spPr>
          <a:xfrm>
            <a:off x="5354163" y="2991720"/>
            <a:ext cx="3322293" cy="663823"/>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54" tIns="34277" rIns="68554" bIns="34277" anchor="ctr"/>
          <a:lstStyle/>
          <a:p>
            <a:pPr algn="ctr">
              <a:buFontTx/>
              <a:buNone/>
              <a:defRPr/>
            </a:pPr>
            <a:endParaRPr lang="zh-CN" altLang="en-US" sz="1600"/>
          </a:p>
        </p:txBody>
      </p:sp>
      <p:sp>
        <p:nvSpPr>
          <p:cNvPr id="68" name="圆角矩形 49"/>
          <p:cNvSpPr/>
          <p:nvPr/>
        </p:nvSpPr>
        <p:spPr>
          <a:xfrm>
            <a:off x="5351906" y="4005518"/>
            <a:ext cx="3324550" cy="663823"/>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54" tIns="34277" rIns="68554" bIns="34277" anchor="ctr"/>
          <a:lstStyle/>
          <a:p>
            <a:pPr algn="ctr">
              <a:buFontTx/>
              <a:buNone/>
              <a:defRPr/>
            </a:pPr>
            <a:endParaRPr lang="zh-CN" altLang="en-US" sz="1600"/>
          </a:p>
        </p:txBody>
      </p:sp>
      <p:sp>
        <p:nvSpPr>
          <p:cNvPr id="71" name="文本框 70"/>
          <p:cNvSpPr txBox="1">
            <a:spLocks noChangeArrowheads="1"/>
          </p:cNvSpPr>
          <p:nvPr/>
        </p:nvSpPr>
        <p:spPr bwMode="auto">
          <a:xfrm>
            <a:off x="5351905" y="2930756"/>
            <a:ext cx="3324551" cy="71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4" tIns="34277" rIns="68554" bIns="34277">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marL="30257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34829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9401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43973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lnSpc>
                <a:spcPct val="150000"/>
              </a:lnSpc>
            </a:pPr>
            <a:r>
              <a:rPr lang="zh-CN" altLang="en-US" sz="1400" dirty="0">
                <a:solidFill>
                  <a:schemeClr val="bg1"/>
                </a:solidFill>
                <a:latin typeface="微软雅黑" pitchFamily="34" charset="-122"/>
                <a:ea typeface="微软雅黑" pitchFamily="34" charset="-122"/>
              </a:rPr>
              <a:t>（二）大胆突破、锐意改革，通过深化体制机制改革实现城市更新提质增效</a:t>
            </a:r>
          </a:p>
        </p:txBody>
      </p:sp>
      <p:sp>
        <p:nvSpPr>
          <p:cNvPr id="73" name="文本框 72"/>
          <p:cNvSpPr txBox="1">
            <a:spLocks noChangeArrowheads="1"/>
          </p:cNvSpPr>
          <p:nvPr/>
        </p:nvSpPr>
        <p:spPr bwMode="auto">
          <a:xfrm>
            <a:off x="5351905" y="3954715"/>
            <a:ext cx="3324551" cy="71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4" tIns="34277" rIns="68554" bIns="34277">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marL="30257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34829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9401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43973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lnSpc>
                <a:spcPct val="150000"/>
              </a:lnSpc>
            </a:pPr>
            <a:r>
              <a:rPr lang="zh-CN" altLang="en-US" sz="1400" dirty="0">
                <a:solidFill>
                  <a:schemeClr val="bg1"/>
                </a:solidFill>
                <a:latin typeface="微软雅黑" pitchFamily="34" charset="-122"/>
                <a:ea typeface="微软雅黑" pitchFamily="34" charset="-122"/>
              </a:rPr>
              <a:t>（三）加强领导、强化监管，围绕体制机制建立服务城市更新保障服务措施</a:t>
            </a:r>
          </a:p>
        </p:txBody>
      </p:sp>
      <p:sp>
        <p:nvSpPr>
          <p:cNvPr id="74" name="文本框 73"/>
          <p:cNvSpPr txBox="1">
            <a:spLocks noChangeArrowheads="1"/>
          </p:cNvSpPr>
          <p:nvPr/>
        </p:nvSpPr>
        <p:spPr bwMode="auto">
          <a:xfrm>
            <a:off x="3616960" y="917838"/>
            <a:ext cx="5345270" cy="90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4" tIns="34277" rIns="68554" bIns="34277">
            <a:spAutoFit/>
          </a:bodyPr>
          <a:lstStyle>
            <a:lvl1pPr indent="457200"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eaLnBrk="0" hangingPunct="0">
              <a:defRPr>
                <a:solidFill>
                  <a:schemeClr val="tx1"/>
                </a:solidFill>
                <a:latin typeface="Calibri" pitchFamily="34" charset="0"/>
                <a:ea typeface="宋体" pitchFamily="2" charset="-122"/>
              </a:defRPr>
            </a:lvl3pPr>
            <a:lvl4pPr eaLnBrk="0" hangingPunct="0">
              <a:defRPr>
                <a:solidFill>
                  <a:schemeClr val="tx1"/>
                </a:solidFill>
                <a:latin typeface="Calibri" pitchFamily="34" charset="0"/>
                <a:ea typeface="宋体" pitchFamily="2" charset="-122"/>
              </a:defRPr>
            </a:lvl4pPr>
            <a:lvl5pPr eaLnBrk="0" hangingPunct="0">
              <a:defRPr>
                <a:solidFill>
                  <a:schemeClr val="tx1"/>
                </a:solidFill>
                <a:latin typeface="Calibri" pitchFamily="34" charset="0"/>
                <a:ea typeface="宋体" pitchFamily="2" charset="-122"/>
              </a:defRPr>
            </a:lvl5pPr>
            <a:lvl6pPr marL="30257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34829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9401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4397375" indent="-73977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just" eaLnBrk="1" hangingPunct="1">
              <a:lnSpc>
                <a:spcPct val="130000"/>
              </a:lnSpc>
            </a:pPr>
            <a:r>
              <a:rPr lang="en-US" altLang="zh-CN" sz="1400" dirty="0">
                <a:solidFill>
                  <a:srgbClr val="808080"/>
                </a:solidFill>
                <a:latin typeface="微软雅黑" pitchFamily="34" charset="-122"/>
                <a:ea typeface="微软雅黑" pitchFamily="34" charset="-122"/>
              </a:rPr>
              <a:t>《</a:t>
            </a:r>
            <a:r>
              <a:rPr lang="zh-CN" altLang="en-US" sz="1400" dirty="0">
                <a:solidFill>
                  <a:srgbClr val="808080"/>
                </a:solidFill>
                <a:latin typeface="微软雅黑" pitchFamily="34" charset="-122"/>
                <a:ea typeface="微软雅黑" pitchFamily="34" charset="-122"/>
              </a:rPr>
              <a:t>意见</a:t>
            </a:r>
            <a:r>
              <a:rPr lang="en-US" altLang="zh-CN" sz="1400" dirty="0">
                <a:solidFill>
                  <a:srgbClr val="808080"/>
                </a:solidFill>
                <a:latin typeface="微软雅黑" pitchFamily="34" charset="-122"/>
                <a:ea typeface="微软雅黑" pitchFamily="34" charset="-122"/>
              </a:rPr>
              <a:t>》</a:t>
            </a:r>
            <a:r>
              <a:rPr lang="zh-CN" altLang="en-US" sz="1400" dirty="0">
                <a:solidFill>
                  <a:srgbClr val="808080"/>
                </a:solidFill>
                <a:latin typeface="微软雅黑" pitchFamily="34" charset="-122"/>
                <a:ea typeface="微软雅黑" pitchFamily="34" charset="-122"/>
              </a:rPr>
              <a:t>围绕今后我市城市更新的方向定位、实施操作、组织保障等明确了具体要求和措施，全面改革创新了城市更新的管理体系、操作体系和服务体系，总共分为三个部分，主要内容如下：</a:t>
            </a:r>
          </a:p>
        </p:txBody>
      </p:sp>
      <p:grpSp>
        <p:nvGrpSpPr>
          <p:cNvPr id="75" name="组合 65"/>
          <p:cNvGrpSpPr>
            <a:grpSpLocks/>
          </p:cNvGrpSpPr>
          <p:nvPr/>
        </p:nvGrpSpPr>
        <p:grpSpPr bwMode="auto">
          <a:xfrm>
            <a:off x="3858386" y="4049547"/>
            <a:ext cx="468489" cy="468514"/>
            <a:chOff x="7473695" y="1743073"/>
            <a:chExt cx="815598" cy="815596"/>
          </a:xfrm>
        </p:grpSpPr>
        <p:sp>
          <p:nvSpPr>
            <p:cNvPr id="76" name="Sev01"/>
            <p:cNvSpPr>
              <a:spLocks noChangeAspect="1"/>
            </p:cNvSpPr>
            <p:nvPr/>
          </p:nvSpPr>
          <p:spPr>
            <a:xfrm>
              <a:off x="7473695" y="1743073"/>
              <a:ext cx="815598" cy="815596"/>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sz="3000" dirty="0">
                <a:solidFill>
                  <a:schemeClr val="bg1"/>
                </a:solidFill>
                <a:latin typeface="FontAwesome" pitchFamily="2" charset="0"/>
              </a:endParaRPr>
            </a:p>
          </p:txBody>
        </p:sp>
        <p:sp>
          <p:nvSpPr>
            <p:cNvPr id="77" name="Freeform 105"/>
            <p:cNvSpPr>
              <a:spLocks noEditPoints="1"/>
            </p:cNvSpPr>
            <p:nvPr/>
          </p:nvSpPr>
          <p:spPr bwMode="auto">
            <a:xfrm>
              <a:off x="7654502" y="1925845"/>
              <a:ext cx="453983" cy="450053"/>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ln>
          </p:spPr>
          <p:txBody>
            <a:bodyPr lIns="128540" tIns="64270" rIns="128540" bIns="64270"/>
            <a:lstStyle/>
            <a:p>
              <a:pPr>
                <a:buFontTx/>
                <a:buNone/>
                <a:defRPr/>
              </a:pPr>
              <a:endParaRPr lang="en-US" dirty="0">
                <a:solidFill>
                  <a:schemeClr val="accent3">
                    <a:lumMod val="50000"/>
                  </a:schemeClr>
                </a:solidFill>
              </a:endParaRPr>
            </a:p>
          </p:txBody>
        </p:sp>
      </p:grpSp>
      <p:grpSp>
        <p:nvGrpSpPr>
          <p:cNvPr id="78" name="组合 63"/>
          <p:cNvGrpSpPr>
            <a:grpSpLocks/>
          </p:cNvGrpSpPr>
          <p:nvPr/>
        </p:nvGrpSpPr>
        <p:grpSpPr bwMode="auto">
          <a:xfrm>
            <a:off x="3858386" y="2060336"/>
            <a:ext cx="468489" cy="468514"/>
            <a:chOff x="1972263" y="1791342"/>
            <a:chExt cx="815598" cy="815596"/>
          </a:xfrm>
        </p:grpSpPr>
        <p:sp>
          <p:nvSpPr>
            <p:cNvPr id="79" name="Sev01"/>
            <p:cNvSpPr>
              <a:spLocks noChangeAspect="1"/>
            </p:cNvSpPr>
            <p:nvPr/>
          </p:nvSpPr>
          <p:spPr>
            <a:xfrm>
              <a:off x="1972263" y="1791342"/>
              <a:ext cx="815598" cy="815596"/>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sz="3000" dirty="0">
                <a:solidFill>
                  <a:schemeClr val="bg1"/>
                </a:solidFill>
                <a:latin typeface="FontAwesome" pitchFamily="2" charset="0"/>
              </a:endParaRPr>
            </a:p>
          </p:txBody>
        </p:sp>
        <p:sp>
          <p:nvSpPr>
            <p:cNvPr id="80" name="Freeform 62"/>
            <p:cNvSpPr>
              <a:spLocks noEditPoints="1"/>
            </p:cNvSpPr>
            <p:nvPr/>
          </p:nvSpPr>
          <p:spPr bwMode="auto">
            <a:xfrm>
              <a:off x="2149140" y="1966252"/>
              <a:ext cx="461844" cy="465775"/>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ln>
          </p:spPr>
          <p:txBody>
            <a:bodyPr lIns="128540" tIns="64270" rIns="128540" bIns="64270"/>
            <a:lstStyle/>
            <a:p>
              <a:pPr>
                <a:buFontTx/>
                <a:buNone/>
                <a:defRPr/>
              </a:pPr>
              <a:endParaRPr lang="en-US"/>
            </a:p>
          </p:txBody>
        </p:sp>
      </p:grpSp>
      <p:grpSp>
        <p:nvGrpSpPr>
          <p:cNvPr id="81" name="组合 64"/>
          <p:cNvGrpSpPr>
            <a:grpSpLocks/>
          </p:cNvGrpSpPr>
          <p:nvPr/>
        </p:nvGrpSpPr>
        <p:grpSpPr bwMode="auto">
          <a:xfrm>
            <a:off x="3858386" y="3025588"/>
            <a:ext cx="468489" cy="467386"/>
            <a:chOff x="4722979" y="1746592"/>
            <a:chExt cx="815598" cy="815596"/>
          </a:xfrm>
        </p:grpSpPr>
        <p:sp>
          <p:nvSpPr>
            <p:cNvPr id="82" name="Sev01"/>
            <p:cNvSpPr>
              <a:spLocks noChangeAspect="1"/>
            </p:cNvSpPr>
            <p:nvPr/>
          </p:nvSpPr>
          <p:spPr>
            <a:xfrm>
              <a:off x="4722979" y="1746592"/>
              <a:ext cx="815598" cy="815596"/>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sz="3000" dirty="0">
                <a:solidFill>
                  <a:schemeClr val="bg1"/>
                </a:solidFill>
                <a:latin typeface="FontAwesome" pitchFamily="2" charset="0"/>
              </a:endParaRPr>
            </a:p>
          </p:txBody>
        </p:sp>
        <p:sp>
          <p:nvSpPr>
            <p:cNvPr id="83" name="Freeform 135"/>
            <p:cNvSpPr>
              <a:spLocks noEditPoints="1"/>
            </p:cNvSpPr>
            <p:nvPr/>
          </p:nvSpPr>
          <p:spPr bwMode="auto">
            <a:xfrm>
              <a:off x="4888064" y="1925866"/>
              <a:ext cx="485428" cy="457049"/>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ln>
          </p:spPr>
          <p:txBody>
            <a:bodyPr lIns="128540" tIns="64270" rIns="128540" bIns="64270"/>
            <a:lstStyle/>
            <a:p>
              <a:pPr>
                <a:buFontTx/>
                <a:buNone/>
                <a:defRPr/>
              </a:pPr>
              <a:endParaRPr lang="en-US"/>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93" y="778976"/>
            <a:ext cx="3442891" cy="40226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2209607"/>
      </p:ext>
    </p:extLst>
  </p:cSld>
  <p:clrMapOvr>
    <a:masterClrMapping/>
  </p:clrMapOvr>
  <p:transition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 calcmode="lin" valueType="num">
                                      <p:cBhvr>
                                        <p:cTn id="12" dur="500" fill="hold"/>
                                        <p:tgtEl>
                                          <p:spTgt spid="60"/>
                                        </p:tgtEl>
                                        <p:attrNameLst>
                                          <p:attrName>ppt_w</p:attrName>
                                        </p:attrNameLst>
                                      </p:cBhvr>
                                      <p:tavLst>
                                        <p:tav tm="0">
                                          <p:val>
                                            <p:fltVal val="0"/>
                                          </p:val>
                                        </p:tav>
                                        <p:tav tm="100000">
                                          <p:val>
                                            <p:strVal val="#ppt_w"/>
                                          </p:val>
                                        </p:tav>
                                      </p:tavLst>
                                    </p:anim>
                                    <p:anim calcmode="lin" valueType="num">
                                      <p:cBhvr>
                                        <p:cTn id="13" dur="500" fill="hold"/>
                                        <p:tgtEl>
                                          <p:spTgt spid="60"/>
                                        </p:tgtEl>
                                        <p:attrNameLst>
                                          <p:attrName>ppt_h</p:attrName>
                                        </p:attrNameLst>
                                      </p:cBhvr>
                                      <p:tavLst>
                                        <p:tav tm="0">
                                          <p:val>
                                            <p:fltVal val="0"/>
                                          </p:val>
                                        </p:tav>
                                        <p:tav tm="100000">
                                          <p:val>
                                            <p:strVal val="#ppt_h"/>
                                          </p:val>
                                        </p:tav>
                                      </p:tavLst>
                                    </p:anim>
                                    <p:animEffect transition="in" filter="fade">
                                      <p:cBhvr>
                                        <p:cTn id="14" dur="500"/>
                                        <p:tgtEl>
                                          <p:spTgt spid="6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p:cTn id="17" dur="500" fill="hold"/>
                                        <p:tgtEl>
                                          <p:spTgt spid="61"/>
                                        </p:tgtEl>
                                        <p:attrNameLst>
                                          <p:attrName>ppt_w</p:attrName>
                                        </p:attrNameLst>
                                      </p:cBhvr>
                                      <p:tavLst>
                                        <p:tav tm="0">
                                          <p:val>
                                            <p:fltVal val="0"/>
                                          </p:val>
                                        </p:tav>
                                        <p:tav tm="100000">
                                          <p:val>
                                            <p:strVal val="#ppt_w"/>
                                          </p:val>
                                        </p:tav>
                                      </p:tavLst>
                                    </p:anim>
                                    <p:anim calcmode="lin" valueType="num">
                                      <p:cBhvr>
                                        <p:cTn id="18" dur="500" fill="hold"/>
                                        <p:tgtEl>
                                          <p:spTgt spid="61"/>
                                        </p:tgtEl>
                                        <p:attrNameLst>
                                          <p:attrName>ppt_h</p:attrName>
                                        </p:attrNameLst>
                                      </p:cBhvr>
                                      <p:tavLst>
                                        <p:tav tm="0">
                                          <p:val>
                                            <p:fltVal val="0"/>
                                          </p:val>
                                        </p:tav>
                                        <p:tav tm="100000">
                                          <p:val>
                                            <p:strVal val="#ppt_h"/>
                                          </p:val>
                                        </p:tav>
                                      </p:tavLst>
                                    </p:anim>
                                    <p:animEffect transition="in" filter="fade">
                                      <p:cBhvr>
                                        <p:cTn id="19" dur="500"/>
                                        <p:tgtEl>
                                          <p:spTgt spid="61"/>
                                        </p:tgtEl>
                                      </p:cBhvr>
                                    </p:animEffect>
                                  </p:childTnLst>
                                </p:cTn>
                              </p:par>
                              <p:par>
                                <p:cTn id="20" presetID="18" presetClass="entr" presetSubtype="6"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strips(downRight)">
                                      <p:cBhvr>
                                        <p:cTn id="22" dur="500"/>
                                        <p:tgtEl>
                                          <p:spTgt spid="63"/>
                                        </p:tgtEl>
                                      </p:cBhvr>
                                    </p:animEffect>
                                  </p:childTnLst>
                                </p:cTn>
                              </p:par>
                              <p:par>
                                <p:cTn id="23" presetID="18" presetClass="entr" presetSubtype="6"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strips(downRight)">
                                      <p:cBhvr>
                                        <p:cTn id="25" dur="500"/>
                                        <p:tgtEl>
                                          <p:spTgt spid="64"/>
                                        </p:tgtEl>
                                      </p:cBhvr>
                                    </p:animEffect>
                                  </p:childTnLst>
                                </p:cTn>
                              </p:par>
                              <p:par>
                                <p:cTn id="26" presetID="18" presetClass="entr" presetSubtype="6" fill="hold"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strips(downRight)">
                                      <p:cBhvr>
                                        <p:cTn id="28" dur="500"/>
                                        <p:tgtEl>
                                          <p:spTgt spid="65"/>
                                        </p:tgtEl>
                                      </p:cBhvr>
                                    </p:animEffect>
                                  </p:childTnLst>
                                </p:cTn>
                              </p:par>
                              <p:par>
                                <p:cTn id="29" presetID="2" presetClass="entr" presetSubtype="4" fill="hold" nodeType="withEffect">
                                  <p:stCondLst>
                                    <p:cond delay="0"/>
                                  </p:stCondLst>
                                  <p:childTnLst>
                                    <p:set>
                                      <p:cBhvr>
                                        <p:cTn id="30" dur="1" fill="hold">
                                          <p:stCondLst>
                                            <p:cond delay="0"/>
                                          </p:stCondLst>
                                        </p:cTn>
                                        <p:tgtEl>
                                          <p:spTgt spid="78"/>
                                        </p:tgtEl>
                                        <p:attrNameLst>
                                          <p:attrName>style.visibility</p:attrName>
                                        </p:attrNameLst>
                                      </p:cBhvr>
                                      <p:to>
                                        <p:strVal val="visible"/>
                                      </p:to>
                                    </p:set>
                                    <p:anim calcmode="lin" valueType="num">
                                      <p:cBhvr additive="base">
                                        <p:cTn id="31" dur="500" fill="hold"/>
                                        <p:tgtEl>
                                          <p:spTgt spid="78"/>
                                        </p:tgtEl>
                                        <p:attrNameLst>
                                          <p:attrName>ppt_x</p:attrName>
                                        </p:attrNameLst>
                                      </p:cBhvr>
                                      <p:tavLst>
                                        <p:tav tm="0">
                                          <p:val>
                                            <p:strVal val="#ppt_x"/>
                                          </p:val>
                                        </p:tav>
                                        <p:tav tm="100000">
                                          <p:val>
                                            <p:strVal val="#ppt_x"/>
                                          </p:val>
                                        </p:tav>
                                      </p:tavLst>
                                    </p:anim>
                                    <p:anim calcmode="lin" valueType="num">
                                      <p:cBhvr additive="base">
                                        <p:cTn id="32" dur="500" fill="hold"/>
                                        <p:tgtEl>
                                          <p:spTgt spid="7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 calcmode="lin" valueType="num">
                                      <p:cBhvr additive="base">
                                        <p:cTn id="35" dur="500" fill="hold"/>
                                        <p:tgtEl>
                                          <p:spTgt spid="66"/>
                                        </p:tgtEl>
                                        <p:attrNameLst>
                                          <p:attrName>ppt_x</p:attrName>
                                        </p:attrNameLst>
                                      </p:cBhvr>
                                      <p:tavLst>
                                        <p:tav tm="0">
                                          <p:val>
                                            <p:strVal val="#ppt_x"/>
                                          </p:val>
                                        </p:tav>
                                        <p:tav tm="100000">
                                          <p:val>
                                            <p:strVal val="#ppt_x"/>
                                          </p:val>
                                        </p:tav>
                                      </p:tavLst>
                                    </p:anim>
                                    <p:anim calcmode="lin" valueType="num">
                                      <p:cBhvr additive="base">
                                        <p:cTn id="36" dur="500" fill="hold"/>
                                        <p:tgtEl>
                                          <p:spTgt spid="6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1"/>
                                        </p:tgtEl>
                                        <p:attrNameLst>
                                          <p:attrName>style.visibility</p:attrName>
                                        </p:attrNameLst>
                                      </p:cBhvr>
                                      <p:to>
                                        <p:strVal val="visible"/>
                                      </p:to>
                                    </p:set>
                                    <p:anim calcmode="lin" valueType="num">
                                      <p:cBhvr additive="base">
                                        <p:cTn id="39" dur="500" fill="hold"/>
                                        <p:tgtEl>
                                          <p:spTgt spid="81"/>
                                        </p:tgtEl>
                                        <p:attrNameLst>
                                          <p:attrName>ppt_x</p:attrName>
                                        </p:attrNameLst>
                                      </p:cBhvr>
                                      <p:tavLst>
                                        <p:tav tm="0">
                                          <p:val>
                                            <p:strVal val="#ppt_x"/>
                                          </p:val>
                                        </p:tav>
                                        <p:tav tm="100000">
                                          <p:val>
                                            <p:strVal val="#ppt_x"/>
                                          </p:val>
                                        </p:tav>
                                      </p:tavLst>
                                    </p:anim>
                                    <p:anim calcmode="lin" valueType="num">
                                      <p:cBhvr additive="base">
                                        <p:cTn id="40" dur="500" fill="hold"/>
                                        <p:tgtEl>
                                          <p:spTgt spid="8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anim calcmode="lin" valueType="num">
                                      <p:cBhvr additive="base">
                                        <p:cTn id="43" dur="500" fill="hold"/>
                                        <p:tgtEl>
                                          <p:spTgt spid="67"/>
                                        </p:tgtEl>
                                        <p:attrNameLst>
                                          <p:attrName>ppt_x</p:attrName>
                                        </p:attrNameLst>
                                      </p:cBhvr>
                                      <p:tavLst>
                                        <p:tav tm="0">
                                          <p:val>
                                            <p:strVal val="#ppt_x"/>
                                          </p:val>
                                        </p:tav>
                                        <p:tav tm="100000">
                                          <p:val>
                                            <p:strVal val="#ppt_x"/>
                                          </p:val>
                                        </p:tav>
                                      </p:tavLst>
                                    </p:anim>
                                    <p:anim calcmode="lin" valueType="num">
                                      <p:cBhvr additive="base">
                                        <p:cTn id="44" dur="500" fill="hold"/>
                                        <p:tgtEl>
                                          <p:spTgt spid="6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1"/>
                                        </p:tgtEl>
                                        <p:attrNameLst>
                                          <p:attrName>style.visibility</p:attrName>
                                        </p:attrNameLst>
                                      </p:cBhvr>
                                      <p:to>
                                        <p:strVal val="visible"/>
                                      </p:to>
                                    </p:set>
                                    <p:anim calcmode="lin" valueType="num">
                                      <p:cBhvr additive="base">
                                        <p:cTn id="47" dur="500" fill="hold"/>
                                        <p:tgtEl>
                                          <p:spTgt spid="71"/>
                                        </p:tgtEl>
                                        <p:attrNameLst>
                                          <p:attrName>ppt_x</p:attrName>
                                        </p:attrNameLst>
                                      </p:cBhvr>
                                      <p:tavLst>
                                        <p:tav tm="0">
                                          <p:val>
                                            <p:strVal val="#ppt_x"/>
                                          </p:val>
                                        </p:tav>
                                        <p:tav tm="100000">
                                          <p:val>
                                            <p:strVal val="#ppt_x"/>
                                          </p:val>
                                        </p:tav>
                                      </p:tavLst>
                                    </p:anim>
                                    <p:anim calcmode="lin" valueType="num">
                                      <p:cBhvr additive="base">
                                        <p:cTn id="48" dur="500" fill="hold"/>
                                        <p:tgtEl>
                                          <p:spTgt spid="7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anim calcmode="lin" valueType="num">
                                      <p:cBhvr additive="base">
                                        <p:cTn id="51" dur="500" fill="hold"/>
                                        <p:tgtEl>
                                          <p:spTgt spid="75"/>
                                        </p:tgtEl>
                                        <p:attrNameLst>
                                          <p:attrName>ppt_x</p:attrName>
                                        </p:attrNameLst>
                                      </p:cBhvr>
                                      <p:tavLst>
                                        <p:tav tm="0">
                                          <p:val>
                                            <p:strVal val="#ppt_x"/>
                                          </p:val>
                                        </p:tav>
                                        <p:tav tm="100000">
                                          <p:val>
                                            <p:strVal val="#ppt_x"/>
                                          </p:val>
                                        </p:tav>
                                      </p:tavLst>
                                    </p:anim>
                                    <p:anim calcmode="lin" valueType="num">
                                      <p:cBhvr additive="base">
                                        <p:cTn id="52" dur="500" fill="hold"/>
                                        <p:tgtEl>
                                          <p:spTgt spid="7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anim calcmode="lin" valueType="num">
                                      <p:cBhvr additive="base">
                                        <p:cTn id="55" dur="500" fill="hold"/>
                                        <p:tgtEl>
                                          <p:spTgt spid="68"/>
                                        </p:tgtEl>
                                        <p:attrNameLst>
                                          <p:attrName>ppt_x</p:attrName>
                                        </p:attrNameLst>
                                      </p:cBhvr>
                                      <p:tavLst>
                                        <p:tav tm="0">
                                          <p:val>
                                            <p:strVal val="#ppt_x"/>
                                          </p:val>
                                        </p:tav>
                                        <p:tav tm="100000">
                                          <p:val>
                                            <p:strVal val="#ppt_x"/>
                                          </p:val>
                                        </p:tav>
                                      </p:tavLst>
                                    </p:anim>
                                    <p:anim calcmode="lin" valueType="num">
                                      <p:cBhvr additive="base">
                                        <p:cTn id="56" dur="500" fill="hold"/>
                                        <p:tgtEl>
                                          <p:spTgt spid="6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anim calcmode="lin" valueType="num">
                                      <p:cBhvr additive="base">
                                        <p:cTn id="59" dur="500" fill="hold"/>
                                        <p:tgtEl>
                                          <p:spTgt spid="73"/>
                                        </p:tgtEl>
                                        <p:attrNameLst>
                                          <p:attrName>ppt_x</p:attrName>
                                        </p:attrNameLst>
                                      </p:cBhvr>
                                      <p:tavLst>
                                        <p:tav tm="0">
                                          <p:val>
                                            <p:strVal val="#ppt_x"/>
                                          </p:val>
                                        </p:tav>
                                        <p:tav tm="100000">
                                          <p:val>
                                            <p:strVal val="#ppt_x"/>
                                          </p:val>
                                        </p:tav>
                                      </p:tavLst>
                                    </p:anim>
                                    <p:anim calcmode="lin" valueType="num">
                                      <p:cBhvr additive="base">
                                        <p:cTn id="60" dur="500" fill="hold"/>
                                        <p:tgtEl>
                                          <p:spTgt spid="7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74"/>
                                        </p:tgtEl>
                                        <p:attrNameLst>
                                          <p:attrName>style.visibility</p:attrName>
                                        </p:attrNameLst>
                                      </p:cBhvr>
                                      <p:to>
                                        <p:strVal val="visible"/>
                                      </p:to>
                                    </p:set>
                                    <p:anim calcmode="lin" valueType="num">
                                      <p:cBhvr additive="base">
                                        <p:cTn id="63" dur="500" fill="hold"/>
                                        <p:tgtEl>
                                          <p:spTgt spid="74"/>
                                        </p:tgtEl>
                                        <p:attrNameLst>
                                          <p:attrName>ppt_x</p:attrName>
                                        </p:attrNameLst>
                                      </p:cBhvr>
                                      <p:tavLst>
                                        <p:tav tm="0">
                                          <p:val>
                                            <p:strVal val="#ppt_x"/>
                                          </p:val>
                                        </p:tav>
                                        <p:tav tm="100000">
                                          <p:val>
                                            <p:strVal val="#ppt_x"/>
                                          </p:val>
                                        </p:tav>
                                      </p:tavLst>
                                    </p:anim>
                                    <p:anim calcmode="lin" valueType="num">
                                      <p:cBhvr additive="base">
                                        <p:cTn id="6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6" grpId="0" animBg="1"/>
      <p:bldP spid="67" grpId="0" animBg="1"/>
      <p:bldP spid="68" grpId="0" animBg="1"/>
      <p:bldP spid="71" grpId="0"/>
      <p:bldP spid="73" grpId="0"/>
      <p:bldP spid="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p:nvPr/>
        </p:nvSpPr>
        <p:spPr>
          <a:xfrm>
            <a:off x="2714104" y="965039"/>
            <a:ext cx="2506918" cy="57792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677880" y="915566"/>
            <a:ext cx="2433895" cy="62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rgbClr val="0070C0"/>
                </a:solidFill>
                <a:latin typeface="微软雅黑" panose="020B0503020204020204" pitchFamily="34" charset="-122"/>
                <a:ea typeface="微软雅黑" panose="020B0503020204020204" pitchFamily="34" charset="-122"/>
                <a:sym typeface="+mn-ea"/>
              </a:rPr>
              <a:t>    东莞市</a:t>
            </a:r>
            <a:r>
              <a:rPr lang="zh-CN" altLang="en-US" sz="1600" b="1" dirty="0">
                <a:solidFill>
                  <a:srgbClr val="0070C0"/>
                </a:solidFill>
                <a:latin typeface="微软雅黑" panose="020B0503020204020204" pitchFamily="34" charset="-122"/>
                <a:ea typeface="微软雅黑" panose="020B0503020204020204" pitchFamily="34" charset="-122"/>
                <a:sym typeface="+mn-ea"/>
              </a:rPr>
              <a:t>“三旧”改造标图建库申报和审查指引</a:t>
            </a:r>
            <a:endParaRPr lang="zh-CN" altLang="zh-CN" sz="16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矩形 15"/>
          <p:cNvSpPr/>
          <p:nvPr/>
        </p:nvSpPr>
        <p:spPr>
          <a:xfrm>
            <a:off x="787552" y="1734078"/>
            <a:ext cx="1192448" cy="519564"/>
          </a:xfrm>
          <a:prstGeom prst="rect">
            <a:avLst/>
          </a:prstGeom>
          <a:no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右箭头 16"/>
          <p:cNvSpPr/>
          <p:nvPr/>
        </p:nvSpPr>
        <p:spPr>
          <a:xfrm>
            <a:off x="2110962" y="998424"/>
            <a:ext cx="373038" cy="43152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843220" y="1718679"/>
            <a:ext cx="1136779" cy="519564"/>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764783" y="1734078"/>
            <a:ext cx="1321192" cy="519564"/>
          </a:xfrm>
          <a:prstGeom prst="rect">
            <a:avLst/>
          </a:prstGeom>
          <a:no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latin typeface="微软雅黑" panose="020B0503020204020204" pitchFamily="34" charset="-122"/>
                <a:ea typeface="微软雅黑" panose="020B0503020204020204" pitchFamily="34" charset="-122"/>
                <a:sym typeface="+mn-ea"/>
              </a:rPr>
              <a:t>专项规划</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加号 19"/>
          <p:cNvSpPr/>
          <p:nvPr/>
        </p:nvSpPr>
        <p:spPr>
          <a:xfrm>
            <a:off x="5425516" y="2660487"/>
            <a:ext cx="430977" cy="369564"/>
          </a:xfrm>
          <a:prstGeom prst="mathPl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Oval 11"/>
          <p:cNvSpPr>
            <a:spLocks noChangeArrowheads="1"/>
          </p:cNvSpPr>
          <p:nvPr/>
        </p:nvSpPr>
        <p:spPr bwMode="auto">
          <a:xfrm>
            <a:off x="333923" y="1747718"/>
            <a:ext cx="429346" cy="449727"/>
          </a:xfrm>
          <a:prstGeom prst="ellipse">
            <a:avLst/>
          </a:prstGeom>
          <a:solidFill>
            <a:schemeClr val="accent5"/>
          </a:solidFill>
          <a:ln w="28575">
            <a:solidFill>
              <a:schemeClr val="bg1"/>
            </a:solidFill>
          </a:ln>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bg1"/>
                </a:solidFill>
                <a:effectLst/>
                <a:uLnTx/>
                <a:uFillTx/>
                <a:latin typeface="Calibri" panose="020F0502020204030204" charset="0"/>
                <a:ea typeface="宋体" panose="02010600030101010101" pitchFamily="2" charset="-122"/>
                <a:cs typeface="+mn-cs"/>
              </a:rPr>
              <a:t>2</a:t>
            </a:r>
          </a:p>
        </p:txBody>
      </p:sp>
      <p:sp>
        <p:nvSpPr>
          <p:cNvPr id="22" name="圆角矩形 21"/>
          <p:cNvSpPr/>
          <p:nvPr/>
        </p:nvSpPr>
        <p:spPr>
          <a:xfrm>
            <a:off x="6179744" y="1352752"/>
            <a:ext cx="2568255" cy="347486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506782" y="918538"/>
            <a:ext cx="1881217" cy="429076"/>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专项文件</a:t>
            </a:r>
            <a:endPar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4" name="矩形 23"/>
          <p:cNvSpPr/>
          <p:nvPr/>
        </p:nvSpPr>
        <p:spPr>
          <a:xfrm>
            <a:off x="6251744" y="1384776"/>
            <a:ext cx="2568255" cy="3432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 地价</a:t>
            </a:r>
            <a:r>
              <a:rPr lang="zh-CN" altLang="en-US"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计收</a:t>
            </a:r>
            <a:endParaRPr lang="en-US" altLang="zh-CN"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en-US" altLang="zh-CN"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权籍调查与权益确认</a:t>
            </a:r>
            <a:endParaRPr lang="en-US" altLang="zh-CN"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en-US" altLang="zh-CN"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产业类更新操作细则</a:t>
            </a:r>
            <a:endParaRPr lang="en-US" altLang="zh-CN"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en-US" altLang="zh-CN"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财政分成、补助和税收返还指引</a:t>
            </a:r>
            <a:endParaRPr lang="en-US" altLang="zh-CN"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en-US" altLang="zh-CN"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不动产权注销指引</a:t>
            </a:r>
            <a:endParaRPr lang="en-US" altLang="zh-CN"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zh-CN"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6" name="矩形 25"/>
          <p:cNvSpPr/>
          <p:nvPr/>
        </p:nvSpPr>
        <p:spPr>
          <a:xfrm>
            <a:off x="777932" y="987851"/>
            <a:ext cx="1192448" cy="519564"/>
          </a:xfrm>
          <a:prstGeom prst="rect">
            <a:avLst/>
          </a:prstGeom>
          <a:no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600" b="1" dirty="0" smtClean="0">
                <a:latin typeface="微软雅黑" panose="020B0503020204020204" pitchFamily="34" charset="-122"/>
                <a:ea typeface="微软雅黑" panose="020B0503020204020204" pitchFamily="34" charset="-122"/>
                <a:sym typeface="+mn-ea"/>
              </a:rPr>
              <a:t>）</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圆角矩形 26"/>
          <p:cNvSpPr/>
          <p:nvPr/>
        </p:nvSpPr>
        <p:spPr>
          <a:xfrm>
            <a:off x="833600" y="972452"/>
            <a:ext cx="1136779" cy="519564"/>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755163" y="987851"/>
            <a:ext cx="1321192" cy="519564"/>
          </a:xfrm>
          <a:prstGeom prst="rect">
            <a:avLst/>
          </a:prstGeom>
          <a:no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latin typeface="微软雅黑" panose="020B0503020204020204" pitchFamily="34" charset="-122"/>
                <a:ea typeface="微软雅黑" panose="020B0503020204020204" pitchFamily="34" charset="-122"/>
                <a:sym typeface="+mn-ea"/>
              </a:rPr>
              <a:t>标图建库</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9" name="Oval 11"/>
          <p:cNvSpPr>
            <a:spLocks noChangeArrowheads="1"/>
          </p:cNvSpPr>
          <p:nvPr/>
        </p:nvSpPr>
        <p:spPr bwMode="auto">
          <a:xfrm>
            <a:off x="324303" y="1001491"/>
            <a:ext cx="429346" cy="449727"/>
          </a:xfrm>
          <a:prstGeom prst="ellipse">
            <a:avLst/>
          </a:prstGeom>
          <a:solidFill>
            <a:schemeClr val="accent5"/>
          </a:solidFill>
          <a:ln w="28575">
            <a:solidFill>
              <a:schemeClr val="bg1"/>
            </a:solidFill>
          </a:ln>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smtClean="0">
                <a:ln>
                  <a:noFill/>
                </a:ln>
                <a:solidFill>
                  <a:schemeClr val="bg1"/>
                </a:solidFill>
                <a:effectLst/>
                <a:uLnTx/>
                <a:uFillTx/>
                <a:latin typeface="Calibri" panose="020F0502020204030204" charset="0"/>
                <a:ea typeface="宋体" panose="02010600030101010101" pitchFamily="2" charset="-122"/>
                <a:cs typeface="+mn-cs"/>
              </a:rPr>
              <a:t>1</a:t>
            </a:r>
            <a:endParaRPr kumimoji="0" lang="en-US" sz="2800" b="1" i="0" u="none" strike="noStrike" kern="1200" cap="none" spc="0" normalizeH="0" baseline="0" noProof="0" dirty="0">
              <a:ln>
                <a:noFill/>
              </a:ln>
              <a:solidFill>
                <a:schemeClr val="bg1"/>
              </a:solidFill>
              <a:effectLst/>
              <a:uLnTx/>
              <a:uFillTx/>
              <a:latin typeface="Calibri" panose="020F0502020204030204" charset="0"/>
              <a:ea typeface="宋体" panose="02010600030101010101" pitchFamily="2" charset="-122"/>
              <a:cs typeface="+mn-cs"/>
            </a:endParaRPr>
          </a:p>
        </p:txBody>
      </p:sp>
      <p:sp>
        <p:nvSpPr>
          <p:cNvPr id="30" name="矩形 29"/>
          <p:cNvSpPr/>
          <p:nvPr/>
        </p:nvSpPr>
        <p:spPr>
          <a:xfrm>
            <a:off x="777932" y="2484234"/>
            <a:ext cx="1192448" cy="519564"/>
          </a:xfrm>
          <a:prstGeom prst="rect">
            <a:avLst/>
          </a:prstGeom>
          <a:no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1" name="圆角矩形 30"/>
          <p:cNvSpPr/>
          <p:nvPr/>
        </p:nvSpPr>
        <p:spPr>
          <a:xfrm>
            <a:off x="833600" y="2468835"/>
            <a:ext cx="1136779" cy="519564"/>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755163" y="2484234"/>
            <a:ext cx="1321192" cy="519564"/>
          </a:xfrm>
          <a:prstGeom prst="rect">
            <a:avLst/>
          </a:prstGeom>
          <a:no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latin typeface="微软雅黑" panose="020B0503020204020204" pitchFamily="34" charset="-122"/>
                <a:ea typeface="微软雅黑" panose="020B0503020204020204" pitchFamily="34" charset="-122"/>
                <a:sym typeface="+mn-ea"/>
              </a:rPr>
              <a:t>单元划定</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Oval 11"/>
          <p:cNvSpPr>
            <a:spLocks noChangeArrowheads="1"/>
          </p:cNvSpPr>
          <p:nvPr/>
        </p:nvSpPr>
        <p:spPr bwMode="auto">
          <a:xfrm>
            <a:off x="324303" y="2497874"/>
            <a:ext cx="429346" cy="449727"/>
          </a:xfrm>
          <a:prstGeom prst="ellipse">
            <a:avLst/>
          </a:prstGeom>
          <a:solidFill>
            <a:schemeClr val="accent5"/>
          </a:solidFill>
          <a:ln w="28575">
            <a:solidFill>
              <a:schemeClr val="bg1"/>
            </a:solidFill>
          </a:ln>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smtClean="0">
                <a:ln>
                  <a:noFill/>
                </a:ln>
                <a:solidFill>
                  <a:schemeClr val="bg1"/>
                </a:solidFill>
                <a:effectLst/>
                <a:uLnTx/>
                <a:uFillTx/>
                <a:latin typeface="Calibri" panose="020F0502020204030204" charset="0"/>
                <a:ea typeface="宋体" panose="02010600030101010101" pitchFamily="2" charset="-122"/>
                <a:cs typeface="+mn-cs"/>
              </a:rPr>
              <a:t>3</a:t>
            </a:r>
            <a:endParaRPr kumimoji="0" lang="en-US" sz="2800" b="1" i="0" u="none" strike="noStrike" kern="1200" cap="none" spc="0" normalizeH="0" baseline="0" noProof="0" dirty="0">
              <a:ln>
                <a:noFill/>
              </a:ln>
              <a:solidFill>
                <a:schemeClr val="bg1"/>
              </a:solidFill>
              <a:effectLst/>
              <a:uLnTx/>
              <a:uFillTx/>
              <a:latin typeface="Calibri" panose="020F0502020204030204" charset="0"/>
              <a:ea typeface="宋体" panose="02010600030101010101" pitchFamily="2" charset="-122"/>
              <a:cs typeface="+mn-cs"/>
            </a:endParaRPr>
          </a:p>
        </p:txBody>
      </p:sp>
      <p:sp>
        <p:nvSpPr>
          <p:cNvPr id="34" name="矩形 33"/>
          <p:cNvSpPr/>
          <p:nvPr/>
        </p:nvSpPr>
        <p:spPr>
          <a:xfrm>
            <a:off x="777932" y="3207947"/>
            <a:ext cx="1192448" cy="519564"/>
          </a:xfrm>
          <a:prstGeom prst="rect">
            <a:avLst/>
          </a:prstGeom>
          <a:no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600" b="1" dirty="0" smtClean="0">
                <a:latin typeface="微软雅黑" panose="020B0503020204020204" pitchFamily="34" charset="-122"/>
                <a:ea typeface="微软雅黑" panose="020B0503020204020204" pitchFamily="34" charset="-122"/>
                <a:sym typeface="+mn-ea"/>
              </a:rPr>
              <a:t>拆除</a:t>
            </a:r>
            <a:r>
              <a:rPr lang="zh-CN" altLang="zh-CN" sz="1600" b="1" dirty="0">
                <a:latin typeface="微软雅黑" panose="020B0503020204020204" pitchFamily="34" charset="-122"/>
                <a:ea typeface="微软雅黑" panose="020B0503020204020204" pitchFamily="34" charset="-122"/>
                <a:sym typeface="+mn-ea"/>
              </a:rPr>
              <a:t>重建和以拆除重建</a:t>
            </a:r>
            <a:r>
              <a:rPr lang="zh-CN" altLang="zh-CN" sz="1600" b="1" dirty="0" smtClean="0">
                <a:latin typeface="微软雅黑" panose="020B0503020204020204" pitchFamily="34" charset="-122"/>
                <a:ea typeface="微软雅黑" panose="020B0503020204020204" pitchFamily="34" charset="-122"/>
                <a:sym typeface="+mn-ea"/>
              </a:rPr>
              <a:t>为）</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5" name="圆角矩形 34"/>
          <p:cNvSpPr/>
          <p:nvPr/>
        </p:nvSpPr>
        <p:spPr>
          <a:xfrm>
            <a:off x="833600" y="3192548"/>
            <a:ext cx="1136779" cy="519564"/>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755163" y="3207947"/>
            <a:ext cx="1321192" cy="519564"/>
          </a:xfrm>
          <a:prstGeom prst="rect">
            <a:avLst/>
          </a:prstGeom>
          <a:no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latin typeface="微软雅黑" panose="020B0503020204020204" pitchFamily="34" charset="-122"/>
                <a:ea typeface="微软雅黑" panose="020B0503020204020204" pitchFamily="34" charset="-122"/>
                <a:sym typeface="+mn-ea"/>
              </a:rPr>
              <a:t>挂牌招商</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7" name="Oval 11"/>
          <p:cNvSpPr>
            <a:spLocks noChangeArrowheads="1"/>
          </p:cNvSpPr>
          <p:nvPr/>
        </p:nvSpPr>
        <p:spPr bwMode="auto">
          <a:xfrm>
            <a:off x="324303" y="3221587"/>
            <a:ext cx="429346" cy="449727"/>
          </a:xfrm>
          <a:prstGeom prst="ellipse">
            <a:avLst/>
          </a:prstGeom>
          <a:solidFill>
            <a:schemeClr val="accent5"/>
          </a:solidFill>
          <a:ln w="28575">
            <a:solidFill>
              <a:schemeClr val="bg1"/>
            </a:solidFill>
          </a:ln>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smtClean="0">
                <a:ln>
                  <a:noFill/>
                </a:ln>
                <a:solidFill>
                  <a:schemeClr val="bg1"/>
                </a:solidFill>
                <a:effectLst/>
                <a:uLnTx/>
                <a:uFillTx/>
                <a:latin typeface="Calibri" panose="020F0502020204030204" charset="0"/>
                <a:ea typeface="宋体" panose="02010600030101010101" pitchFamily="2" charset="-122"/>
                <a:cs typeface="+mn-cs"/>
              </a:rPr>
              <a:t>4</a:t>
            </a:r>
            <a:endParaRPr kumimoji="0" lang="en-US" sz="2800" b="1" i="0" u="none" strike="noStrike" kern="1200" cap="none" spc="0" normalizeH="0" baseline="0" noProof="0" dirty="0">
              <a:ln>
                <a:noFill/>
              </a:ln>
              <a:solidFill>
                <a:schemeClr val="bg1"/>
              </a:solidFill>
              <a:effectLst/>
              <a:uLnTx/>
              <a:uFillTx/>
              <a:latin typeface="Calibri" panose="020F0502020204030204" charset="0"/>
              <a:ea typeface="宋体" panose="02010600030101010101" pitchFamily="2" charset="-122"/>
              <a:cs typeface="+mn-cs"/>
            </a:endParaRPr>
          </a:p>
        </p:txBody>
      </p:sp>
      <p:sp>
        <p:nvSpPr>
          <p:cNvPr id="38" name="矩形 37"/>
          <p:cNvSpPr/>
          <p:nvPr/>
        </p:nvSpPr>
        <p:spPr>
          <a:xfrm>
            <a:off x="777932" y="3955301"/>
            <a:ext cx="1192448" cy="519564"/>
          </a:xfrm>
          <a:prstGeom prst="rect">
            <a:avLst/>
          </a:prstGeom>
          <a:no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9" name="圆角矩形 38"/>
          <p:cNvSpPr/>
          <p:nvPr/>
        </p:nvSpPr>
        <p:spPr>
          <a:xfrm>
            <a:off x="833600" y="3939902"/>
            <a:ext cx="1136779" cy="519564"/>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755163" y="3955301"/>
            <a:ext cx="1321192" cy="519564"/>
          </a:xfrm>
          <a:prstGeom prst="rect">
            <a:avLst/>
          </a:prstGeom>
          <a:no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latin typeface="微软雅黑" panose="020B0503020204020204" pitchFamily="34" charset="-122"/>
                <a:ea typeface="微软雅黑" panose="020B0503020204020204" pitchFamily="34" charset="-122"/>
                <a:sym typeface="+mn-ea"/>
              </a:rPr>
              <a:t>实施方案</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1" name="Oval 11"/>
          <p:cNvSpPr>
            <a:spLocks noChangeArrowheads="1"/>
          </p:cNvSpPr>
          <p:nvPr/>
        </p:nvSpPr>
        <p:spPr bwMode="auto">
          <a:xfrm>
            <a:off x="324303" y="3968941"/>
            <a:ext cx="429346" cy="449727"/>
          </a:xfrm>
          <a:prstGeom prst="ellipse">
            <a:avLst/>
          </a:prstGeom>
          <a:solidFill>
            <a:schemeClr val="accent5"/>
          </a:solidFill>
          <a:ln w="28575">
            <a:solidFill>
              <a:schemeClr val="bg1"/>
            </a:solidFill>
          </a:ln>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smtClean="0">
                <a:ln>
                  <a:noFill/>
                </a:ln>
                <a:solidFill>
                  <a:schemeClr val="bg1"/>
                </a:solidFill>
                <a:effectLst/>
                <a:uLnTx/>
                <a:uFillTx/>
                <a:latin typeface="Calibri" panose="020F0502020204030204" charset="0"/>
                <a:ea typeface="宋体" panose="02010600030101010101" pitchFamily="2" charset="-122"/>
                <a:cs typeface="+mn-cs"/>
              </a:rPr>
              <a:t>5</a:t>
            </a:r>
            <a:endParaRPr kumimoji="0" lang="en-US" sz="2800" b="1" i="0" u="none" strike="noStrike" kern="1200" cap="none" spc="0" normalizeH="0" baseline="0" noProof="0" dirty="0">
              <a:ln>
                <a:noFill/>
              </a:ln>
              <a:solidFill>
                <a:schemeClr val="bg1"/>
              </a:solidFill>
              <a:effectLst/>
              <a:uLnTx/>
              <a:uFillTx/>
              <a:latin typeface="Calibri" panose="020F0502020204030204" charset="0"/>
              <a:ea typeface="宋体" panose="02010600030101010101" pitchFamily="2" charset="-122"/>
              <a:cs typeface="+mn-cs"/>
            </a:endParaRPr>
          </a:p>
        </p:txBody>
      </p:sp>
      <p:sp>
        <p:nvSpPr>
          <p:cNvPr id="42" name="右箭头 41"/>
          <p:cNvSpPr/>
          <p:nvPr/>
        </p:nvSpPr>
        <p:spPr>
          <a:xfrm>
            <a:off x="2114821" y="1741935"/>
            <a:ext cx="373038" cy="43152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右箭头 42"/>
          <p:cNvSpPr/>
          <p:nvPr/>
        </p:nvSpPr>
        <p:spPr>
          <a:xfrm>
            <a:off x="2114821" y="2458391"/>
            <a:ext cx="373038" cy="43152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右箭头 43"/>
          <p:cNvSpPr/>
          <p:nvPr/>
        </p:nvSpPr>
        <p:spPr>
          <a:xfrm>
            <a:off x="2114821" y="3182104"/>
            <a:ext cx="373038" cy="43152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右箭头 44"/>
          <p:cNvSpPr/>
          <p:nvPr/>
        </p:nvSpPr>
        <p:spPr>
          <a:xfrm>
            <a:off x="2114821" y="4012438"/>
            <a:ext cx="373038" cy="431520"/>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圆角矩形 45"/>
          <p:cNvSpPr/>
          <p:nvPr/>
        </p:nvSpPr>
        <p:spPr>
          <a:xfrm>
            <a:off x="2677880" y="1663613"/>
            <a:ext cx="2543142" cy="59003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2714104" y="1663612"/>
            <a:ext cx="2433895" cy="62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rgbClr val="0070C0"/>
                </a:solidFill>
                <a:latin typeface="微软雅黑" panose="020B0503020204020204" pitchFamily="34" charset="-122"/>
                <a:ea typeface="微软雅黑" panose="020B0503020204020204" pitchFamily="34" charset="-122"/>
                <a:sym typeface="+mn-ea"/>
              </a:rPr>
              <a:t>   东莞镇</a:t>
            </a:r>
            <a:r>
              <a:rPr lang="zh-CN" altLang="en-US" sz="1600" b="1" dirty="0">
                <a:solidFill>
                  <a:srgbClr val="0070C0"/>
                </a:solidFill>
                <a:latin typeface="微软雅黑" panose="020B0503020204020204" pitchFamily="34" charset="-122"/>
                <a:ea typeface="微软雅黑" panose="020B0503020204020204" pitchFamily="34" charset="-122"/>
                <a:sym typeface="+mn-ea"/>
              </a:rPr>
              <a:t>街城市更新专项规划编制指引</a:t>
            </a:r>
            <a:endParaRPr lang="zh-CN" altLang="zh-CN" sz="16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8" name="圆角矩形 47"/>
          <p:cNvSpPr/>
          <p:nvPr/>
        </p:nvSpPr>
        <p:spPr>
          <a:xfrm>
            <a:off x="2677880" y="2377211"/>
            <a:ext cx="2543142" cy="59987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2714104" y="2377210"/>
            <a:ext cx="2433895" cy="62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rgbClr val="0070C0"/>
                </a:solidFill>
                <a:latin typeface="微软雅黑" panose="020B0503020204020204" pitchFamily="34" charset="-122"/>
                <a:ea typeface="微软雅黑" panose="020B0503020204020204" pitchFamily="34" charset="-122"/>
                <a:sym typeface="+mn-ea"/>
              </a:rPr>
              <a:t>   东莞市</a:t>
            </a:r>
            <a:r>
              <a:rPr lang="zh-CN" altLang="en-US" sz="1600" b="1" dirty="0">
                <a:solidFill>
                  <a:srgbClr val="0070C0"/>
                </a:solidFill>
                <a:latin typeface="微软雅黑" panose="020B0503020204020204" pitchFamily="34" charset="-122"/>
                <a:ea typeface="微软雅黑" panose="020B0503020204020204" pitchFamily="34" charset="-122"/>
                <a:sym typeface="+mn-ea"/>
              </a:rPr>
              <a:t>城市更新单元划定编制和审查工作指引</a:t>
            </a:r>
            <a:endParaRPr lang="zh-CN" altLang="zh-CN" sz="16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0" name="圆角矩形 49"/>
          <p:cNvSpPr/>
          <p:nvPr/>
        </p:nvSpPr>
        <p:spPr>
          <a:xfrm>
            <a:off x="2677880" y="3101019"/>
            <a:ext cx="2543142" cy="6948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2749880" y="3101019"/>
            <a:ext cx="2433895" cy="620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rgbClr val="0070C0"/>
                </a:solidFill>
                <a:latin typeface="微软雅黑" panose="020B0503020204020204" pitchFamily="34" charset="-122"/>
                <a:ea typeface="微软雅黑" panose="020B0503020204020204" pitchFamily="34" charset="-122"/>
                <a:sym typeface="+mn-ea"/>
              </a:rPr>
              <a:t>   东莞市</a:t>
            </a:r>
            <a:r>
              <a:rPr lang="zh-CN" altLang="en-US" sz="1600" b="1" dirty="0">
                <a:solidFill>
                  <a:srgbClr val="0070C0"/>
                </a:solidFill>
                <a:latin typeface="微软雅黑" panose="020B0503020204020204" pitchFamily="34" charset="-122"/>
                <a:ea typeface="微软雅黑" panose="020B0503020204020204" pitchFamily="34" charset="-122"/>
                <a:sym typeface="+mn-ea"/>
              </a:rPr>
              <a:t>城市更新单一主体挂牌招商操作规范</a:t>
            </a:r>
            <a:endParaRPr lang="zh-CN" altLang="zh-CN" sz="16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2" name="圆角矩形 51"/>
          <p:cNvSpPr/>
          <p:nvPr/>
        </p:nvSpPr>
        <p:spPr>
          <a:xfrm>
            <a:off x="2677880" y="3939902"/>
            <a:ext cx="2543142" cy="67285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2677880" y="3939902"/>
            <a:ext cx="2614200" cy="690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rgbClr val="0070C0"/>
                </a:solidFill>
                <a:latin typeface="微软雅黑" panose="020B0503020204020204" pitchFamily="34" charset="-122"/>
                <a:ea typeface="微软雅黑" panose="020B0503020204020204" pitchFamily="34" charset="-122"/>
                <a:sym typeface="+mn-ea"/>
              </a:rPr>
              <a:t>东莞市</a:t>
            </a:r>
            <a:r>
              <a:rPr lang="zh-CN" altLang="en-US" sz="1600" b="1" dirty="0">
                <a:solidFill>
                  <a:srgbClr val="0070C0"/>
                </a:solidFill>
                <a:latin typeface="微软雅黑" panose="020B0503020204020204" pitchFamily="34" charset="-122"/>
                <a:ea typeface="微软雅黑" panose="020B0503020204020204" pitchFamily="34" charset="-122"/>
                <a:sym typeface="+mn-ea"/>
              </a:rPr>
              <a:t>城市更新“</a:t>
            </a:r>
            <a:r>
              <a:rPr lang="en-US" altLang="zh-CN" sz="1600" b="1" dirty="0">
                <a:solidFill>
                  <a:srgbClr val="0070C0"/>
                </a:solidFill>
                <a:latin typeface="微软雅黑" panose="020B0503020204020204" pitchFamily="34" charset="-122"/>
                <a:ea typeface="微软雅黑" panose="020B0503020204020204" pitchFamily="34" charset="-122"/>
                <a:sym typeface="+mn-ea"/>
              </a:rPr>
              <a:t>1+N”</a:t>
            </a:r>
            <a:r>
              <a:rPr lang="zh-CN" altLang="en-US" sz="1600" b="1" dirty="0">
                <a:solidFill>
                  <a:srgbClr val="0070C0"/>
                </a:solidFill>
                <a:latin typeface="微软雅黑" panose="020B0503020204020204" pitchFamily="34" charset="-122"/>
                <a:ea typeface="微软雅黑" panose="020B0503020204020204" pitchFamily="34" charset="-122"/>
                <a:sym typeface="+mn-ea"/>
              </a:rPr>
              <a:t>总体实施方案操作细则</a:t>
            </a:r>
            <a:endParaRPr lang="zh-CN" altLang="zh-CN" sz="16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TextBox 13"/>
          <p:cNvSpPr txBox="1"/>
          <p:nvPr/>
        </p:nvSpPr>
        <p:spPr>
          <a:xfrm>
            <a:off x="359025" y="165869"/>
            <a:ext cx="5836670" cy="460375"/>
          </a:xfrm>
          <a:prstGeom prst="rect">
            <a:avLst/>
          </a:prstGeom>
          <a:noFill/>
          <a:effectLst/>
        </p:spPr>
        <p:txBody>
          <a:bodyPr wrap="square">
            <a:spAutoFit/>
          </a:bodyPr>
          <a:lstStyle/>
          <a:p>
            <a:pPr fontAlgn="auto">
              <a:spcBef>
                <a:spcPts val="0"/>
              </a:spcBef>
              <a:spcAft>
                <a:spcPts val="0"/>
              </a:spcAft>
              <a:defRPr/>
            </a:pPr>
            <a:r>
              <a:rPr lang="zh-CN" altLang="en-US" sz="2400" dirty="0">
                <a:ln w="6350">
                  <a:noFill/>
                </a:ln>
                <a:solidFill>
                  <a:srgbClr val="0070C0"/>
                </a:solidFill>
                <a:latin typeface="微软雅黑" panose="020B0503020204020204" pitchFamily="34" charset="-122"/>
                <a:ea typeface="微软雅黑" panose="020B0503020204020204" pitchFamily="34" charset="-122"/>
                <a:sym typeface="+mn-ea"/>
              </a:rPr>
              <a:t>一</a:t>
            </a:r>
            <a:r>
              <a:rPr lang="zh-CN" altLang="en-US" sz="2400" dirty="0" smtClean="0">
                <a:ln w="6350">
                  <a:noFill/>
                </a:ln>
                <a:solidFill>
                  <a:srgbClr val="0070C0"/>
                </a:solidFill>
                <a:latin typeface="微软雅黑" panose="020B0503020204020204" pitchFamily="34" charset="-122"/>
                <a:ea typeface="微软雅黑" panose="020B0503020204020204" pitchFamily="34" charset="-122"/>
                <a:sym typeface="+mn-ea"/>
              </a:rPr>
              <a:t>、总体概述</a:t>
            </a:r>
            <a:endParaRPr lang="zh-CN" altLang="en-US" sz="2400" b="1" dirty="0">
              <a:ln w="6350">
                <a:noFill/>
              </a:ln>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ppt_w</p:attrName>
                                        </p:attrNameLst>
                                      </p:cBhvr>
                                      <p:tavLst>
                                        <p:tav tm="0">
                                          <p:val>
                                            <p:fltVal val="0"/>
                                          </p:val>
                                        </p:tav>
                                        <p:tav tm="100000">
                                          <p:val>
                                            <p:strVal val="#ppt_w"/>
                                          </p:val>
                                        </p:tav>
                                      </p:tavLst>
                                    </p:anim>
                                    <p:anim calcmode="lin" valueType="num">
                                      <p:cBhvr>
                                        <p:cTn id="20" dur="500" fill="hold"/>
                                        <p:tgtEl>
                                          <p:spTgt spid="33"/>
                                        </p:tgtEl>
                                        <p:attrNameLst>
                                          <p:attrName>ppt_h</p:attrName>
                                        </p:attrNameLst>
                                      </p:cBhvr>
                                      <p:tavLst>
                                        <p:tav tm="0">
                                          <p:val>
                                            <p:fltVal val="0"/>
                                          </p:val>
                                        </p:tav>
                                        <p:tav tm="100000">
                                          <p:val>
                                            <p:strVal val="#ppt_h"/>
                                          </p:val>
                                        </p:tav>
                                      </p:tavLst>
                                    </p:anim>
                                    <p:animEffect transition="in" filter="fade">
                                      <p:cBhvr>
                                        <p:cTn id="21" dur="500"/>
                                        <p:tgtEl>
                                          <p:spTgt spid="3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500" fill="hold"/>
                                        <p:tgtEl>
                                          <p:spTgt spid="41"/>
                                        </p:tgtEl>
                                        <p:attrNameLst>
                                          <p:attrName>ppt_w</p:attrName>
                                        </p:attrNameLst>
                                      </p:cBhvr>
                                      <p:tavLst>
                                        <p:tav tm="0">
                                          <p:val>
                                            <p:fltVal val="0"/>
                                          </p:val>
                                        </p:tav>
                                        <p:tav tm="100000">
                                          <p:val>
                                            <p:strVal val="#ppt_w"/>
                                          </p:val>
                                        </p:tav>
                                      </p:tavLst>
                                    </p:anim>
                                    <p:anim calcmode="lin" valueType="num">
                                      <p:cBhvr>
                                        <p:cTn id="32" dur="500" fill="hold"/>
                                        <p:tgtEl>
                                          <p:spTgt spid="41"/>
                                        </p:tgtEl>
                                        <p:attrNameLst>
                                          <p:attrName>ppt_h</p:attrName>
                                        </p:attrNameLst>
                                      </p:cBhvr>
                                      <p:tavLst>
                                        <p:tav tm="0">
                                          <p:val>
                                            <p:fltVal val="0"/>
                                          </p:val>
                                        </p:tav>
                                        <p:tav tm="100000">
                                          <p:val>
                                            <p:strVal val="#ppt_h"/>
                                          </p:val>
                                        </p:tav>
                                      </p:tavLst>
                                    </p:anim>
                                    <p:animEffect transition="in" filter="fade">
                                      <p:cBhvr>
                                        <p:cTn id="3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9" grpId="0" bldLvl="0" animBg="1"/>
      <p:bldP spid="33" grpId="0" bldLvl="0" animBg="1"/>
      <p:bldP spid="37" grpId="0" bldLvl="0" animBg="1"/>
      <p:bldP spid="4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251520" y="1059582"/>
            <a:ext cx="4824730" cy="398780"/>
            <a:chOff x="736" y="1668"/>
            <a:chExt cx="7598" cy="628"/>
          </a:xfrm>
          <a:solidFill>
            <a:srgbClr val="F5C040"/>
          </a:solidFill>
        </p:grpSpPr>
        <p:sp>
          <p:nvSpPr>
            <p:cNvPr id="55" name="矩形 54"/>
            <p:cNvSpPr/>
            <p:nvPr/>
          </p:nvSpPr>
          <p:spPr>
            <a:xfrm>
              <a:off x="736" y="1668"/>
              <a:ext cx="2268" cy="628"/>
            </a:xfrm>
            <a:prstGeom prst="rect">
              <a:avLst/>
            </a:prstGeom>
            <a:grpFill/>
          </p:spPr>
          <p:txBody>
            <a:bodyPr wrap="square">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标图建库</a:t>
              </a:r>
            </a:p>
          </p:txBody>
        </p:sp>
        <p:sp>
          <p:nvSpPr>
            <p:cNvPr id="56" name="矩形 55"/>
            <p:cNvSpPr/>
            <p:nvPr/>
          </p:nvSpPr>
          <p:spPr>
            <a:xfrm>
              <a:off x="3401" y="1668"/>
              <a:ext cx="2268" cy="628"/>
            </a:xfrm>
            <a:prstGeom prst="rect">
              <a:avLst/>
            </a:prstGeom>
            <a:grpFill/>
          </p:spPr>
          <p:txBody>
            <a:bodyPr wrap="square">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专项规划</a:t>
              </a:r>
            </a:p>
          </p:txBody>
        </p:sp>
        <p:sp>
          <p:nvSpPr>
            <p:cNvPr id="57" name="矩形 56"/>
            <p:cNvSpPr/>
            <p:nvPr/>
          </p:nvSpPr>
          <p:spPr>
            <a:xfrm>
              <a:off x="6066" y="1668"/>
              <a:ext cx="2268" cy="628"/>
            </a:xfrm>
            <a:prstGeom prst="rect">
              <a:avLst/>
            </a:prstGeom>
            <a:grpFill/>
          </p:spPr>
          <p:txBody>
            <a:bodyPr wrap="square">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年度计划</a:t>
              </a:r>
            </a:p>
          </p:txBody>
        </p:sp>
      </p:grpSp>
      <p:sp>
        <p:nvSpPr>
          <p:cNvPr id="58" name="矩形 57"/>
          <p:cNvSpPr/>
          <p:nvPr/>
        </p:nvSpPr>
        <p:spPr>
          <a:xfrm>
            <a:off x="1943795" y="1880637"/>
            <a:ext cx="1440180" cy="398780"/>
          </a:xfrm>
          <a:prstGeom prst="rect">
            <a:avLst/>
          </a:prstGeom>
          <a:solidFill>
            <a:srgbClr val="0070C0"/>
          </a:solidFill>
        </p:spPr>
        <p:txBody>
          <a:bodyPr wrap="square">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单元划定</a:t>
            </a:r>
          </a:p>
        </p:txBody>
      </p:sp>
      <p:sp>
        <p:nvSpPr>
          <p:cNvPr id="59" name="矩形 58"/>
          <p:cNvSpPr/>
          <p:nvPr/>
        </p:nvSpPr>
        <p:spPr>
          <a:xfrm>
            <a:off x="1278191" y="2602101"/>
            <a:ext cx="2769513" cy="707886"/>
          </a:xfrm>
          <a:prstGeom prst="rect">
            <a:avLst/>
          </a:prstGeom>
          <a:solidFill>
            <a:srgbClr val="5BD078"/>
          </a:solidFill>
        </p:spPr>
        <p:txBody>
          <a:bodyPr wrap="square">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确认</a:t>
            </a:r>
            <a:r>
              <a:rPr lang="zh-CN" altLang="en-US" sz="2000" dirty="0" smtClean="0">
                <a:solidFill>
                  <a:schemeClr val="bg1"/>
                </a:solidFill>
                <a:latin typeface="微软雅黑" panose="020B0503020204020204" pitchFamily="34" charset="-122"/>
                <a:ea typeface="微软雅黑" panose="020B0503020204020204" pitchFamily="34" charset="-122"/>
              </a:rPr>
              <a:t>主体</a:t>
            </a:r>
            <a:endParaRPr lang="en-US" altLang="zh-CN" sz="2000" dirty="0" smtClean="0">
              <a:solidFill>
                <a:schemeClr val="bg1"/>
              </a:solidFill>
              <a:latin typeface="微软雅黑" panose="020B0503020204020204" pitchFamily="34" charset="-122"/>
              <a:ea typeface="微软雅黑" panose="020B0503020204020204" pitchFamily="34" charset="-122"/>
            </a:endParaRPr>
          </a:p>
          <a:p>
            <a:pPr algn="ctr"/>
            <a:r>
              <a:rPr lang="zh-CN" altLang="en-US" sz="2000" dirty="0" smtClean="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单一主体挂牌</a:t>
            </a:r>
            <a:r>
              <a:rPr lang="zh-CN" altLang="en-US" sz="2000" dirty="0" smtClean="0">
                <a:solidFill>
                  <a:schemeClr val="bg1"/>
                </a:solidFill>
                <a:latin typeface="微软雅黑" panose="020B0503020204020204" pitchFamily="34" charset="-122"/>
                <a:ea typeface="微软雅黑" panose="020B0503020204020204" pitchFamily="34" charset="-122"/>
              </a:rPr>
              <a:t>招商</a:t>
            </a:r>
            <a:r>
              <a:rPr lang="zh-CN" altLang="en-US" sz="2000" dirty="0" smtClean="0">
                <a:solidFill>
                  <a:schemeClr val="bg1"/>
                </a:solidFill>
                <a:latin typeface="微软雅黑" panose="020B0503020204020204" pitchFamily="34" charset="-122"/>
                <a:ea typeface="微软雅黑" panose="020B0503020204020204" pitchFamily="34" charset="-122"/>
              </a:rPr>
              <a:t>）</a:t>
            </a:r>
            <a:endParaRPr lang="zh-CN" altLang="en-US" sz="2000" dirty="0" smtClean="0">
              <a:solidFill>
                <a:schemeClr val="bg1"/>
              </a:solidFill>
              <a:latin typeface="微软雅黑" panose="020B0503020204020204" pitchFamily="34" charset="-122"/>
              <a:ea typeface="微软雅黑" panose="020B0503020204020204" pitchFamily="34" charset="-122"/>
            </a:endParaRPr>
          </a:p>
        </p:txBody>
      </p:sp>
      <p:sp>
        <p:nvSpPr>
          <p:cNvPr id="60" name="矩形 59"/>
          <p:cNvSpPr/>
          <p:nvPr/>
        </p:nvSpPr>
        <p:spPr>
          <a:xfrm>
            <a:off x="1494215" y="3599264"/>
            <a:ext cx="2340000" cy="399600"/>
          </a:xfrm>
          <a:prstGeom prst="rect">
            <a:avLst/>
          </a:prstGeom>
          <a:solidFill>
            <a:srgbClr val="F5C040"/>
          </a:solidFill>
        </p:spPr>
        <p:txBody>
          <a:bodyPr wrap="square">
            <a:spAutoFit/>
          </a:bodyPr>
          <a:lstStyle/>
          <a:p>
            <a:pPr algn="ctr"/>
            <a:r>
              <a:rPr lang="en-US" altLang="zh-CN" sz="2000" dirty="0" smtClean="0">
                <a:solidFill>
                  <a:schemeClr val="bg1"/>
                </a:solidFill>
                <a:latin typeface="微软雅黑" panose="020B0503020204020204" pitchFamily="34" charset="-122"/>
                <a:ea typeface="微软雅黑" panose="020B0503020204020204" pitchFamily="34" charset="-122"/>
              </a:rPr>
              <a:t>1+N</a:t>
            </a:r>
            <a:r>
              <a:rPr lang="zh-CN" altLang="en-US" sz="2000" dirty="0" smtClean="0">
                <a:solidFill>
                  <a:schemeClr val="bg1"/>
                </a:solidFill>
                <a:latin typeface="微软雅黑" panose="020B0503020204020204" pitchFamily="34" charset="-122"/>
                <a:ea typeface="微软雅黑" panose="020B0503020204020204" pitchFamily="34" charset="-122"/>
              </a:rPr>
              <a:t>总体实施方案</a:t>
            </a:r>
          </a:p>
        </p:txBody>
      </p:sp>
      <p:cxnSp>
        <p:nvCxnSpPr>
          <p:cNvPr id="63" name="肘形连接符 62"/>
          <p:cNvCxnSpPr>
            <a:stCxn id="55" idx="2"/>
            <a:endCxn id="58" idx="0"/>
          </p:cNvCxnSpPr>
          <p:nvPr/>
        </p:nvCxnSpPr>
        <p:spPr>
          <a:xfrm rot="5400000" flipV="1">
            <a:off x="1606565" y="823342"/>
            <a:ext cx="422275" cy="1692275"/>
          </a:xfrm>
          <a:prstGeom prst="bentConnector3">
            <a:avLst>
              <a:gd name="adj1" fmla="val 50075"/>
            </a:avLst>
          </a:prstGeom>
          <a:solidFill>
            <a:srgbClr val="F5C040"/>
          </a:solidFill>
          <a:ln w="38100" cap="flat" cmpd="sng" algn="ctr">
            <a:solidFill>
              <a:srgbClr val="F5C040"/>
            </a:solidFill>
            <a:prstDash val="solid"/>
            <a:round/>
            <a:headEnd type="none" w="med" len="med"/>
            <a:tailEnd type="arrow" w="med" len="med"/>
          </a:ln>
        </p:spPr>
      </p:cxnSp>
      <p:cxnSp>
        <p:nvCxnSpPr>
          <p:cNvPr id="64" name="肘形连接符 63"/>
          <p:cNvCxnSpPr>
            <a:stCxn id="57" idx="2"/>
            <a:endCxn id="58" idx="0"/>
          </p:cNvCxnSpPr>
          <p:nvPr/>
        </p:nvCxnSpPr>
        <p:spPr>
          <a:xfrm rot="5400000">
            <a:off x="3298840" y="823342"/>
            <a:ext cx="422275" cy="1692275"/>
          </a:xfrm>
          <a:prstGeom prst="bentConnector3">
            <a:avLst>
              <a:gd name="adj1" fmla="val 50075"/>
            </a:avLst>
          </a:prstGeom>
          <a:solidFill>
            <a:srgbClr val="F5C040"/>
          </a:solidFill>
          <a:ln w="38100" cap="flat" cmpd="sng" algn="ctr">
            <a:solidFill>
              <a:srgbClr val="F5C040"/>
            </a:solidFill>
            <a:prstDash val="solid"/>
            <a:round/>
            <a:headEnd type="none" w="med" len="med"/>
            <a:tailEnd type="arrow" w="med" len="med"/>
          </a:ln>
        </p:spPr>
      </p:cxnSp>
      <p:cxnSp>
        <p:nvCxnSpPr>
          <p:cNvPr id="65" name="直接箭头连接符 64"/>
          <p:cNvCxnSpPr>
            <a:stCxn id="56" idx="2"/>
            <a:endCxn id="58" idx="0"/>
          </p:cNvCxnSpPr>
          <p:nvPr/>
        </p:nvCxnSpPr>
        <p:spPr>
          <a:xfrm>
            <a:off x="2663885" y="1458362"/>
            <a:ext cx="0" cy="422275"/>
          </a:xfrm>
          <a:prstGeom prst="straightConnector1">
            <a:avLst/>
          </a:prstGeom>
          <a:solidFill>
            <a:srgbClr val="F5C040"/>
          </a:solidFill>
          <a:ln w="38100" cap="flat" cmpd="sng" algn="ctr">
            <a:solidFill>
              <a:srgbClr val="F5C040"/>
            </a:solidFill>
            <a:prstDash val="solid"/>
            <a:round/>
            <a:headEnd type="none" w="med" len="med"/>
            <a:tailEnd type="arrow" w="med" len="med"/>
          </a:ln>
        </p:spPr>
      </p:cxnSp>
      <p:cxnSp>
        <p:nvCxnSpPr>
          <p:cNvPr id="66" name="直接箭头连接符 65"/>
          <p:cNvCxnSpPr/>
          <p:nvPr/>
        </p:nvCxnSpPr>
        <p:spPr>
          <a:xfrm>
            <a:off x="2663885" y="2279417"/>
            <a:ext cx="330" cy="292333"/>
          </a:xfrm>
          <a:prstGeom prst="straightConnector1">
            <a:avLst/>
          </a:prstGeom>
          <a:solidFill>
            <a:srgbClr val="0070C0"/>
          </a:solidFill>
          <a:ln w="38100" cap="flat" cmpd="sng" algn="ctr">
            <a:solidFill>
              <a:srgbClr val="0070C0"/>
            </a:solidFill>
            <a:prstDash val="solid"/>
            <a:round/>
            <a:headEnd type="none" w="med" len="med"/>
            <a:tailEnd type="arrow" w="med" len="med"/>
          </a:ln>
        </p:spPr>
      </p:cxnSp>
      <p:cxnSp>
        <p:nvCxnSpPr>
          <p:cNvPr id="67" name="直接箭头连接符 66"/>
          <p:cNvCxnSpPr/>
          <p:nvPr/>
        </p:nvCxnSpPr>
        <p:spPr>
          <a:xfrm flipH="1">
            <a:off x="2663885" y="3291453"/>
            <a:ext cx="330" cy="307811"/>
          </a:xfrm>
          <a:prstGeom prst="straightConnector1">
            <a:avLst/>
          </a:prstGeom>
          <a:solidFill>
            <a:srgbClr val="5BD078"/>
          </a:solidFill>
          <a:ln w="38100" cap="flat" cmpd="sng" algn="ctr">
            <a:solidFill>
              <a:srgbClr val="5BD078"/>
            </a:solidFill>
            <a:prstDash val="solid"/>
            <a:round/>
            <a:headEnd type="none" w="med" len="med"/>
            <a:tailEnd type="arrow" w="med" len="med"/>
          </a:ln>
        </p:spPr>
      </p:cxnSp>
      <p:cxnSp>
        <p:nvCxnSpPr>
          <p:cNvPr id="68" name="直接箭头连接符 67"/>
          <p:cNvCxnSpPr>
            <a:endCxn id="10" idx="0"/>
          </p:cNvCxnSpPr>
          <p:nvPr/>
        </p:nvCxnSpPr>
        <p:spPr>
          <a:xfrm flipH="1">
            <a:off x="2663840" y="4031456"/>
            <a:ext cx="635" cy="332105"/>
          </a:xfrm>
          <a:prstGeom prst="straightConnector1">
            <a:avLst/>
          </a:prstGeom>
          <a:solidFill>
            <a:srgbClr val="0070C0"/>
          </a:solidFill>
          <a:ln w="38100" cap="flat" cmpd="sng" algn="ctr">
            <a:solidFill>
              <a:srgbClr val="F5C040"/>
            </a:solidFill>
            <a:prstDash val="solid"/>
            <a:round/>
            <a:headEnd type="none" w="med" len="med"/>
            <a:tailEnd type="arrow" w="med" len="med"/>
          </a:ln>
        </p:spPr>
      </p:cxnSp>
      <p:sp>
        <p:nvSpPr>
          <p:cNvPr id="2" name="TextBox 13"/>
          <p:cNvSpPr txBox="1"/>
          <p:nvPr/>
        </p:nvSpPr>
        <p:spPr>
          <a:xfrm>
            <a:off x="359025" y="165869"/>
            <a:ext cx="5836670" cy="460375"/>
          </a:xfrm>
          <a:prstGeom prst="rect">
            <a:avLst/>
          </a:prstGeom>
          <a:noFill/>
          <a:effectLst/>
        </p:spPr>
        <p:txBody>
          <a:bodyPr wrap="square">
            <a:spAutoFit/>
          </a:bodyPr>
          <a:lstStyle/>
          <a:p>
            <a:pPr fontAlgn="auto">
              <a:spcBef>
                <a:spcPts val="0"/>
              </a:spcBef>
              <a:spcAft>
                <a:spcPts val="0"/>
              </a:spcAft>
              <a:defRPr/>
            </a:pPr>
            <a:r>
              <a:rPr lang="zh-CN" altLang="en-US" sz="2400" dirty="0">
                <a:ln w="6350">
                  <a:noFill/>
                </a:ln>
                <a:solidFill>
                  <a:srgbClr val="0070C0"/>
                </a:solidFill>
                <a:latin typeface="微软雅黑" panose="020B0503020204020204" pitchFamily="34" charset="-122"/>
                <a:ea typeface="微软雅黑" panose="020B0503020204020204" pitchFamily="34" charset="-122"/>
                <a:sym typeface="+mn-ea"/>
              </a:rPr>
              <a:t>一</a:t>
            </a:r>
            <a:r>
              <a:rPr lang="zh-CN" altLang="en-US" sz="2400" dirty="0" smtClean="0">
                <a:ln w="6350">
                  <a:noFill/>
                </a:ln>
                <a:solidFill>
                  <a:srgbClr val="0070C0"/>
                </a:solidFill>
                <a:latin typeface="微软雅黑" panose="020B0503020204020204" pitchFamily="34" charset="-122"/>
                <a:ea typeface="微软雅黑" panose="020B0503020204020204" pitchFamily="34" charset="-122"/>
                <a:sym typeface="+mn-ea"/>
              </a:rPr>
              <a:t>、总体概述</a:t>
            </a:r>
            <a:endParaRPr lang="zh-CN" altLang="en-US" sz="2400" b="1" dirty="0">
              <a:ln w="6350">
                <a:noFill/>
              </a:ln>
              <a:solidFill>
                <a:srgbClr val="0070C0"/>
              </a:solidFill>
              <a:latin typeface="微软雅黑" panose="020B0503020204020204" pitchFamily="34" charset="-122"/>
              <a:ea typeface="微软雅黑" panose="020B0503020204020204" pitchFamily="34" charset="-122"/>
            </a:endParaRPr>
          </a:p>
        </p:txBody>
      </p:sp>
      <p:sp>
        <p:nvSpPr>
          <p:cNvPr id="10" name="矩形 9"/>
          <p:cNvSpPr/>
          <p:nvPr/>
        </p:nvSpPr>
        <p:spPr>
          <a:xfrm>
            <a:off x="1727850" y="4363561"/>
            <a:ext cx="1871980" cy="398780"/>
          </a:xfrm>
          <a:prstGeom prst="rect">
            <a:avLst/>
          </a:prstGeom>
          <a:solidFill>
            <a:srgbClr val="0070C0"/>
          </a:solidFill>
        </p:spPr>
        <p:txBody>
          <a:bodyPr wrap="square">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实施监管</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352" t="14047" r="13984" b="7256"/>
          <a:stretch/>
        </p:blipFill>
        <p:spPr bwMode="auto">
          <a:xfrm>
            <a:off x="5220072" y="742169"/>
            <a:ext cx="3761961" cy="24776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334" t="24264" r="16290" b="31734"/>
          <a:stretch/>
        </p:blipFill>
        <p:spPr bwMode="auto">
          <a:xfrm>
            <a:off x="5220073" y="3291453"/>
            <a:ext cx="3761960" cy="15407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fill="hold"/>
                                        <p:tgtEl>
                                          <p:spTgt spid="63"/>
                                        </p:tgtEl>
                                        <p:attrNameLst>
                                          <p:attrName>ppt_x</p:attrName>
                                        </p:attrNameLst>
                                      </p:cBhvr>
                                      <p:tavLst>
                                        <p:tav tm="0">
                                          <p:val>
                                            <p:strVal val="#ppt_x"/>
                                          </p:val>
                                        </p:tav>
                                        <p:tav tm="100000">
                                          <p:val>
                                            <p:strVal val="#ppt_x"/>
                                          </p:val>
                                        </p:tav>
                                      </p:tavLst>
                                    </p:anim>
                                    <p:anim calcmode="lin" valueType="num">
                                      <p:cBhvr additive="base">
                                        <p:cTn id="13" dur="500" fill="hold"/>
                                        <p:tgtEl>
                                          <p:spTgt spid="6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anim calcmode="lin" valueType="num">
                                      <p:cBhvr additive="base">
                                        <p:cTn id="16" dur="500" fill="hold"/>
                                        <p:tgtEl>
                                          <p:spTgt spid="65"/>
                                        </p:tgtEl>
                                        <p:attrNameLst>
                                          <p:attrName>ppt_x</p:attrName>
                                        </p:attrNameLst>
                                      </p:cBhvr>
                                      <p:tavLst>
                                        <p:tav tm="0">
                                          <p:val>
                                            <p:strVal val="#ppt_x"/>
                                          </p:val>
                                        </p:tav>
                                        <p:tav tm="100000">
                                          <p:val>
                                            <p:strVal val="#ppt_x"/>
                                          </p:val>
                                        </p:tav>
                                      </p:tavLst>
                                    </p:anim>
                                    <p:anim calcmode="lin" valueType="num">
                                      <p:cBhvr additive="base">
                                        <p:cTn id="17" dur="500" fill="hold"/>
                                        <p:tgtEl>
                                          <p:spTgt spid="6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4"/>
                                        </p:tgtEl>
                                        <p:attrNameLst>
                                          <p:attrName>style.visibility</p:attrName>
                                        </p:attrNameLst>
                                      </p:cBhvr>
                                      <p:to>
                                        <p:strVal val="visible"/>
                                      </p:to>
                                    </p:set>
                                    <p:anim calcmode="lin" valueType="num">
                                      <p:cBhvr additive="base">
                                        <p:cTn id="20" dur="500" fill="hold"/>
                                        <p:tgtEl>
                                          <p:spTgt spid="64"/>
                                        </p:tgtEl>
                                        <p:attrNameLst>
                                          <p:attrName>ppt_x</p:attrName>
                                        </p:attrNameLst>
                                      </p:cBhvr>
                                      <p:tavLst>
                                        <p:tav tm="0">
                                          <p:val>
                                            <p:strVal val="#ppt_x"/>
                                          </p:val>
                                        </p:tav>
                                        <p:tav tm="100000">
                                          <p:val>
                                            <p:strVal val="#ppt_x"/>
                                          </p:val>
                                        </p:tav>
                                      </p:tavLst>
                                    </p:anim>
                                    <p:anim calcmode="lin" valueType="num">
                                      <p:cBhvr additive="base">
                                        <p:cTn id="21" dur="500" fill="hold"/>
                                        <p:tgtEl>
                                          <p:spTgt spid="64"/>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additive="base">
                                        <p:cTn id="25" dur="500" fill="hold"/>
                                        <p:tgtEl>
                                          <p:spTgt spid="58"/>
                                        </p:tgtEl>
                                        <p:attrNameLst>
                                          <p:attrName>ppt_x</p:attrName>
                                        </p:attrNameLst>
                                      </p:cBhvr>
                                      <p:tavLst>
                                        <p:tav tm="0">
                                          <p:val>
                                            <p:strVal val="#ppt_x"/>
                                          </p:val>
                                        </p:tav>
                                        <p:tav tm="100000">
                                          <p:val>
                                            <p:strVal val="#ppt_x"/>
                                          </p:val>
                                        </p:tav>
                                      </p:tavLst>
                                    </p:anim>
                                    <p:anim calcmode="lin" valueType="num">
                                      <p:cBhvr additive="base">
                                        <p:cTn id="26" dur="500" fill="hold"/>
                                        <p:tgtEl>
                                          <p:spTgt spid="58"/>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66"/>
                                        </p:tgtEl>
                                        <p:attrNameLst>
                                          <p:attrName>style.visibility</p:attrName>
                                        </p:attrNameLst>
                                      </p:cBhvr>
                                      <p:to>
                                        <p:strVal val="visible"/>
                                      </p:to>
                                    </p:set>
                                    <p:anim calcmode="lin" valueType="num">
                                      <p:cBhvr additive="base">
                                        <p:cTn id="30" dur="500" fill="hold"/>
                                        <p:tgtEl>
                                          <p:spTgt spid="66"/>
                                        </p:tgtEl>
                                        <p:attrNameLst>
                                          <p:attrName>ppt_x</p:attrName>
                                        </p:attrNameLst>
                                      </p:cBhvr>
                                      <p:tavLst>
                                        <p:tav tm="0">
                                          <p:val>
                                            <p:strVal val="#ppt_x"/>
                                          </p:val>
                                        </p:tav>
                                        <p:tav tm="100000">
                                          <p:val>
                                            <p:strVal val="#ppt_x"/>
                                          </p:val>
                                        </p:tav>
                                      </p:tavLst>
                                    </p:anim>
                                    <p:anim calcmode="lin" valueType="num">
                                      <p:cBhvr additive="base">
                                        <p:cTn id="31" dur="500" fill="hold"/>
                                        <p:tgtEl>
                                          <p:spTgt spid="66"/>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500" fill="hold"/>
                                        <p:tgtEl>
                                          <p:spTgt spid="59"/>
                                        </p:tgtEl>
                                        <p:attrNameLst>
                                          <p:attrName>ppt_x</p:attrName>
                                        </p:attrNameLst>
                                      </p:cBhvr>
                                      <p:tavLst>
                                        <p:tav tm="0">
                                          <p:val>
                                            <p:strVal val="#ppt_x"/>
                                          </p:val>
                                        </p:tav>
                                        <p:tav tm="100000">
                                          <p:val>
                                            <p:strVal val="#ppt_x"/>
                                          </p:val>
                                        </p:tav>
                                      </p:tavLst>
                                    </p:anim>
                                    <p:anim calcmode="lin" valueType="num">
                                      <p:cBhvr additive="base">
                                        <p:cTn id="36" dur="500" fill="hold"/>
                                        <p:tgtEl>
                                          <p:spTgt spid="59"/>
                                        </p:tgtEl>
                                        <p:attrNameLst>
                                          <p:attrName>ppt_y</p:attrName>
                                        </p:attrNameLst>
                                      </p:cBhvr>
                                      <p:tavLst>
                                        <p:tav tm="0">
                                          <p:val>
                                            <p:strVal val="1+#ppt_h/2"/>
                                          </p:val>
                                        </p:tav>
                                        <p:tav tm="100000">
                                          <p:val>
                                            <p:strVal val="#ppt_y"/>
                                          </p:val>
                                        </p:tav>
                                      </p:tavLst>
                                    </p:anim>
                                  </p:childTnLst>
                                </p:cTn>
                              </p:par>
                            </p:childTnLst>
                          </p:cTn>
                        </p:par>
                        <p:par>
                          <p:cTn id="37" fill="hold">
                            <p:stCondLst>
                              <p:cond delay="2500"/>
                            </p:stCondLst>
                            <p:childTnLst>
                              <p:par>
                                <p:cTn id="38" presetID="2" presetClass="entr" presetSubtype="4" fill="hold" nodeType="afterEffect">
                                  <p:stCondLst>
                                    <p:cond delay="0"/>
                                  </p:stCondLst>
                                  <p:childTnLst>
                                    <p:set>
                                      <p:cBhvr>
                                        <p:cTn id="39" dur="1" fill="hold">
                                          <p:stCondLst>
                                            <p:cond delay="0"/>
                                          </p:stCondLst>
                                        </p:cTn>
                                        <p:tgtEl>
                                          <p:spTgt spid="67"/>
                                        </p:tgtEl>
                                        <p:attrNameLst>
                                          <p:attrName>style.visibility</p:attrName>
                                        </p:attrNameLst>
                                      </p:cBhvr>
                                      <p:to>
                                        <p:strVal val="visible"/>
                                      </p:to>
                                    </p:set>
                                    <p:anim calcmode="lin" valueType="num">
                                      <p:cBhvr additive="base">
                                        <p:cTn id="40" dur="500" fill="hold"/>
                                        <p:tgtEl>
                                          <p:spTgt spid="67"/>
                                        </p:tgtEl>
                                        <p:attrNameLst>
                                          <p:attrName>ppt_x</p:attrName>
                                        </p:attrNameLst>
                                      </p:cBhvr>
                                      <p:tavLst>
                                        <p:tav tm="0">
                                          <p:val>
                                            <p:strVal val="#ppt_x"/>
                                          </p:val>
                                        </p:tav>
                                        <p:tav tm="100000">
                                          <p:val>
                                            <p:strVal val="#ppt_x"/>
                                          </p:val>
                                        </p:tav>
                                      </p:tavLst>
                                    </p:anim>
                                    <p:anim calcmode="lin" valueType="num">
                                      <p:cBhvr additive="base">
                                        <p:cTn id="41" dur="500" fill="hold"/>
                                        <p:tgtEl>
                                          <p:spTgt spid="67"/>
                                        </p:tgtEl>
                                        <p:attrNameLst>
                                          <p:attrName>ppt_y</p:attrName>
                                        </p:attrNameLst>
                                      </p:cBhvr>
                                      <p:tavLst>
                                        <p:tav tm="0">
                                          <p:val>
                                            <p:strVal val="1+#ppt_h/2"/>
                                          </p:val>
                                        </p:tav>
                                        <p:tav tm="100000">
                                          <p:val>
                                            <p:strVal val="#ppt_y"/>
                                          </p:val>
                                        </p:tav>
                                      </p:tavLst>
                                    </p:anim>
                                  </p:childTnLst>
                                </p:cTn>
                              </p:par>
                            </p:childTnLst>
                          </p:cTn>
                        </p:par>
                        <p:par>
                          <p:cTn id="42" fill="hold">
                            <p:stCondLst>
                              <p:cond delay="3000"/>
                            </p:stCondLst>
                            <p:childTnLst>
                              <p:par>
                                <p:cTn id="43" presetID="2" presetClass="entr" presetSubtype="4" fill="hold" grpId="0" nodeType="afterEffect">
                                  <p:stCondLst>
                                    <p:cond delay="0"/>
                                  </p:stCondLst>
                                  <p:childTnLst>
                                    <p:set>
                                      <p:cBhvr>
                                        <p:cTn id="44" dur="1" fill="hold">
                                          <p:stCondLst>
                                            <p:cond delay="0"/>
                                          </p:stCondLst>
                                        </p:cTn>
                                        <p:tgtEl>
                                          <p:spTgt spid="60"/>
                                        </p:tgtEl>
                                        <p:attrNameLst>
                                          <p:attrName>style.visibility</p:attrName>
                                        </p:attrNameLst>
                                      </p:cBhvr>
                                      <p:to>
                                        <p:strVal val="visible"/>
                                      </p:to>
                                    </p:set>
                                    <p:anim calcmode="lin" valueType="num">
                                      <p:cBhvr additive="base">
                                        <p:cTn id="45" dur="500" fill="hold"/>
                                        <p:tgtEl>
                                          <p:spTgt spid="60"/>
                                        </p:tgtEl>
                                        <p:attrNameLst>
                                          <p:attrName>ppt_x</p:attrName>
                                        </p:attrNameLst>
                                      </p:cBhvr>
                                      <p:tavLst>
                                        <p:tav tm="0">
                                          <p:val>
                                            <p:strVal val="#ppt_x"/>
                                          </p:val>
                                        </p:tav>
                                        <p:tav tm="100000">
                                          <p:val>
                                            <p:strVal val="#ppt_x"/>
                                          </p:val>
                                        </p:tav>
                                      </p:tavLst>
                                    </p:anim>
                                    <p:anim calcmode="lin" valueType="num">
                                      <p:cBhvr additive="base">
                                        <p:cTn id="46" dur="500" fill="hold"/>
                                        <p:tgtEl>
                                          <p:spTgt spid="60"/>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2" presetClass="entr" presetSubtype="4" fill="hold" nodeType="afterEffect">
                                  <p:stCondLst>
                                    <p:cond delay="0"/>
                                  </p:stCondLst>
                                  <p:childTnLst>
                                    <p:set>
                                      <p:cBhvr>
                                        <p:cTn id="49" dur="1" fill="hold">
                                          <p:stCondLst>
                                            <p:cond delay="0"/>
                                          </p:stCondLst>
                                        </p:cTn>
                                        <p:tgtEl>
                                          <p:spTgt spid="68"/>
                                        </p:tgtEl>
                                        <p:attrNameLst>
                                          <p:attrName>style.visibility</p:attrName>
                                        </p:attrNameLst>
                                      </p:cBhvr>
                                      <p:to>
                                        <p:strVal val="visible"/>
                                      </p:to>
                                    </p:set>
                                    <p:anim calcmode="lin" valueType="num">
                                      <p:cBhvr additive="base">
                                        <p:cTn id="50" dur="500" fill="hold"/>
                                        <p:tgtEl>
                                          <p:spTgt spid="68"/>
                                        </p:tgtEl>
                                        <p:attrNameLst>
                                          <p:attrName>ppt_x</p:attrName>
                                        </p:attrNameLst>
                                      </p:cBhvr>
                                      <p:tavLst>
                                        <p:tav tm="0">
                                          <p:val>
                                            <p:strVal val="#ppt_x"/>
                                          </p:val>
                                        </p:tav>
                                        <p:tav tm="100000">
                                          <p:val>
                                            <p:strVal val="#ppt_x"/>
                                          </p:val>
                                        </p:tav>
                                      </p:tavLst>
                                    </p:anim>
                                    <p:anim calcmode="lin" valueType="num">
                                      <p:cBhvr additive="base">
                                        <p:cTn id="51" dur="500" fill="hold"/>
                                        <p:tgtEl>
                                          <p:spTgt spid="68"/>
                                        </p:tgtEl>
                                        <p:attrNameLst>
                                          <p:attrName>ppt_y</p:attrName>
                                        </p:attrNameLst>
                                      </p:cBhvr>
                                      <p:tavLst>
                                        <p:tav tm="0">
                                          <p:val>
                                            <p:strVal val="1+#ppt_h/2"/>
                                          </p:val>
                                        </p:tav>
                                        <p:tav tm="100000">
                                          <p:val>
                                            <p:strVal val="#ppt_y"/>
                                          </p:val>
                                        </p:tav>
                                      </p:tavLst>
                                    </p:anim>
                                  </p:childTnLst>
                                </p:cTn>
                              </p:par>
                            </p:childTnLst>
                          </p:cTn>
                        </p:par>
                        <p:par>
                          <p:cTn id="52" fill="hold">
                            <p:stCondLst>
                              <p:cond delay="4000"/>
                            </p:stCondLst>
                            <p:childTnLst>
                              <p:par>
                                <p:cTn id="53" presetID="2" presetClass="entr" presetSubtype="4"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ldLvl="0" animBg="1"/>
      <p:bldP spid="58" grpId="1" animBg="1"/>
      <p:bldP spid="59" grpId="0" bldLvl="0" animBg="1"/>
      <p:bldP spid="59" grpId="1" animBg="1"/>
      <p:bldP spid="60" grpId="0" bldLvl="0" animBg="1"/>
      <p:bldP spid="60" grpId="1" animBg="1"/>
      <p:bldP spid="10" grpId="0" bldLvl="0" animBg="1"/>
      <p:bldP spid="10"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0fb470e5-1029-42ce-833c-e9373f9ba9bf"/>
</p:tagLst>
</file>

<file path=ppt/tags/tag2.xml><?xml version="1.0" encoding="utf-8"?>
<p:tagLst xmlns:a="http://schemas.openxmlformats.org/drawingml/2006/main" xmlns:r="http://schemas.openxmlformats.org/officeDocument/2006/relationships" xmlns:p="http://schemas.openxmlformats.org/presentationml/2006/main">
  <p:tag name="ISLIDE.DIAGRAM" val="0fb470e5-1029-42ce-833c-e9373f9ba9bf"/>
</p:tagLst>
</file>

<file path=ppt/tags/tag3.xml><?xml version="1.0" encoding="utf-8"?>
<p:tagLst xmlns:a="http://schemas.openxmlformats.org/drawingml/2006/main" xmlns:r="http://schemas.openxmlformats.org/officeDocument/2006/relationships" xmlns:p="http://schemas.openxmlformats.org/presentationml/2006/main">
  <p:tag name="ISLIDE.DIAGRAM" val="0fb470e5-1029-42ce-833c-e9373f9ba9bf"/>
</p:tagLst>
</file>

<file path=ppt/theme/theme1.xml><?xml version="1.0" encoding="utf-8"?>
<a:theme xmlns:a="http://schemas.openxmlformats.org/drawingml/2006/main" name="微笑PPT - 小A">
  <a:themeElements>
    <a:clrScheme name="自定义 1">
      <a:dk1>
        <a:sysClr val="windowText" lastClr="000000"/>
      </a:dk1>
      <a:lt1>
        <a:sysClr val="window" lastClr="FFFFFF"/>
      </a:lt1>
      <a:dk2>
        <a:srgbClr val="073E87"/>
      </a:dk2>
      <a:lt2>
        <a:srgbClr val="C6E7FC"/>
      </a:lt2>
      <a:accent1>
        <a:srgbClr val="073E87"/>
      </a:accent1>
      <a:accent2>
        <a:srgbClr val="2D82F4"/>
      </a:accent2>
      <a:accent3>
        <a:srgbClr val="5BD078"/>
      </a:accent3>
      <a:accent4>
        <a:srgbClr val="A5D028"/>
      </a:accent4>
      <a:accent5>
        <a:srgbClr val="F5C040"/>
      </a:accent5>
      <a:accent6>
        <a:srgbClr val="05E0DB"/>
      </a:accent6>
      <a:hlink>
        <a:srgbClr val="0080FF"/>
      </a:hlink>
      <a:folHlink>
        <a:srgbClr val="5EAEFF"/>
      </a:folHlink>
    </a:clrScheme>
    <a:fontScheme name="微笑PPT - 小A">
      <a:majorFont>
        <a:latin typeface="Arial"/>
        <a:ea typeface="微软雅黑"/>
        <a:cs typeface="宋体"/>
      </a:majorFont>
      <a:minorFont>
        <a:latin typeface="Arial"/>
        <a:ea typeface="微软雅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56078"/>
          </a:srgbClr>
        </a:solidFill>
      </a:spPr>
      <a:bodyPr wrap="square">
        <a:spAutoFit/>
      </a:bodyPr>
      <a:lstStyle>
        <a:defPPr algn="ctr">
          <a:defRPr sz="2900" dirty="0" smtClean="0">
            <a:solidFill>
              <a:srgbClr val="002060"/>
            </a:solidFill>
            <a:latin typeface="微软雅黑" panose="020B0503020204020204" pitchFamily="34" charset="-122"/>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lnDef>
  </a:objectDefaults>
  <a:extraClrSchemeLst>
    <a:extraClrScheme>
      <a:clrScheme name="微笑PPT - 小A 1">
        <a:dk1>
          <a:srgbClr val="000000"/>
        </a:dk1>
        <a:lt1>
          <a:srgbClr val="FFFFFF"/>
        </a:lt1>
        <a:dk2>
          <a:srgbClr val="FFFFFF"/>
        </a:dk2>
        <a:lt2>
          <a:srgbClr val="B2B2B2"/>
        </a:lt2>
        <a:accent1>
          <a:srgbClr val="E20000"/>
        </a:accent1>
        <a:accent2>
          <a:srgbClr val="CC0000"/>
        </a:accent2>
        <a:accent3>
          <a:srgbClr val="FFFFFF"/>
        </a:accent3>
        <a:accent4>
          <a:srgbClr val="000000"/>
        </a:accent4>
        <a:accent5>
          <a:srgbClr val="EEAAAA"/>
        </a:accent5>
        <a:accent6>
          <a:srgbClr val="B90000"/>
        </a:accent6>
        <a:hlink>
          <a:srgbClr val="800000"/>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1235</Words>
  <Application>Microsoft Office PowerPoint</Application>
  <PresentationFormat>全屏显示(16:9)</PresentationFormat>
  <Paragraphs>199</Paragraphs>
  <Slides>19</Slides>
  <Notes>4</Notes>
  <HiddenSlides>0</HiddenSlides>
  <MMClips>0</MMClips>
  <ScaleCrop>false</ScaleCrop>
  <HeadingPairs>
    <vt:vector size="4" baseType="variant">
      <vt:variant>
        <vt:lpstr>主题</vt:lpstr>
      </vt:variant>
      <vt:variant>
        <vt:i4>2</vt:i4>
      </vt:variant>
      <vt:variant>
        <vt:lpstr>幻灯片标题</vt:lpstr>
      </vt:variant>
      <vt:variant>
        <vt:i4>19</vt:i4>
      </vt:variant>
    </vt:vector>
  </HeadingPairs>
  <TitlesOfParts>
    <vt:vector size="21" baseType="lpstr">
      <vt:lpstr>微笑PPT - 小A</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471</dc:title>
  <dc:creator>Administrator</dc:creator>
  <cp:lastModifiedBy>叶树彭</cp:lastModifiedBy>
  <cp:revision>844</cp:revision>
  <cp:lastPrinted>2019-02-03T07:12:00Z</cp:lastPrinted>
  <dcterms:created xsi:type="dcterms:W3CDTF">2010-02-22T07:41:00Z</dcterms:created>
  <dcterms:modified xsi:type="dcterms:W3CDTF">2019-06-04T05:41:31Z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2052-11.1.0.8696</vt:lpwstr>
  </property>
</Properties>
</file>